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80" r:id="rId2"/>
    <p:sldId id="260" r:id="rId3"/>
    <p:sldId id="261" r:id="rId4"/>
    <p:sldId id="282" r:id="rId5"/>
    <p:sldId id="283" r:id="rId6"/>
    <p:sldId id="285" r:id="rId7"/>
    <p:sldId id="284" r:id="rId8"/>
    <p:sldId id="286" r:id="rId9"/>
    <p:sldId id="287" r:id="rId10"/>
    <p:sldId id="289" r:id="rId11"/>
    <p:sldId id="291" r:id="rId12"/>
    <p:sldId id="292" r:id="rId13"/>
    <p:sldId id="294" r:id="rId14"/>
    <p:sldId id="296" r:id="rId15"/>
    <p:sldId id="295" r:id="rId16"/>
    <p:sldId id="298" r:id="rId17"/>
    <p:sldId id="300" r:id="rId18"/>
    <p:sldId id="301" r:id="rId19"/>
    <p:sldId id="299" r:id="rId20"/>
    <p:sldId id="293" r:id="rId21"/>
    <p:sldId id="302" r:id="rId22"/>
    <p:sldId id="303" r:id="rId23"/>
    <p:sldId id="304" r:id="rId24"/>
    <p:sldId id="306" r:id="rId25"/>
    <p:sldId id="309" r:id="rId26"/>
    <p:sldId id="310" r:id="rId27"/>
    <p:sldId id="307" r:id="rId28"/>
    <p:sldId id="311" r:id="rId29"/>
    <p:sldId id="312" r:id="rId30"/>
    <p:sldId id="276" r:id="rId31"/>
  </p:sldIdLst>
  <p:sldSz cx="12192000" cy="6858000"/>
  <p:notesSz cx="6858000" cy="9144000"/>
  <p:embeddedFontLst>
    <p:embeddedFont>
      <p:font typeface="나눔고딕" panose="020D0604000000000000" pitchFamily="50" charset="-127"/>
      <p:regular r:id="rId33"/>
      <p:bold r:id="rId34"/>
    </p:embeddedFont>
    <p:embeddedFont>
      <p:font typeface="나눔바른펜" panose="020B0503000000000000" pitchFamily="50" charset="-127"/>
      <p:regular r:id="rId35"/>
      <p:bold r:id="rId36"/>
    </p:embeddedFont>
    <p:embeddedFont>
      <p:font typeface="나눔스퀘어라운드 Regular" panose="020B0600000101010101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조선일보명조" panose="02030304000000000000" pitchFamily="18" charset="-127"/>
      <p:regular r:id="rId40"/>
    </p:embeddedFont>
    <p:embeddedFont>
      <p:font typeface="Bahnschrift Light" panose="020B0502040204020203" pitchFamily="34" charset="0"/>
      <p:regular r:id="rId41"/>
    </p:embeddedFont>
    <p:embeddedFont>
      <p:font typeface="Cambria Math" panose="02040503050406030204" pitchFamily="18" charset="0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6892B84-F26A-48E7-BC19-30390793DC41}">
          <p14:sldIdLst>
            <p14:sldId id="280"/>
            <p14:sldId id="260"/>
            <p14:sldId id="261"/>
            <p14:sldId id="282"/>
            <p14:sldId id="283"/>
            <p14:sldId id="285"/>
            <p14:sldId id="284"/>
            <p14:sldId id="286"/>
            <p14:sldId id="287"/>
            <p14:sldId id="289"/>
            <p14:sldId id="291"/>
            <p14:sldId id="292"/>
            <p14:sldId id="294"/>
            <p14:sldId id="296"/>
            <p14:sldId id="295"/>
            <p14:sldId id="298"/>
            <p14:sldId id="300"/>
            <p14:sldId id="301"/>
            <p14:sldId id="299"/>
            <p14:sldId id="293"/>
            <p14:sldId id="302"/>
            <p14:sldId id="303"/>
            <p14:sldId id="304"/>
            <p14:sldId id="306"/>
            <p14:sldId id="309"/>
            <p14:sldId id="310"/>
            <p14:sldId id="307"/>
            <p14:sldId id="311"/>
            <p14:sldId id="312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1273" autoAdjust="0"/>
  </p:normalViewPr>
  <p:slideViewPr>
    <p:cSldViewPr snapToGrid="0">
      <p:cViewPr>
        <p:scale>
          <a:sx n="66" d="100"/>
          <a:sy n="66" d="100"/>
        </p:scale>
        <p:origin x="1104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4A72C-D36D-44C3-9770-D6692D758652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59F6E-751B-4278-82BF-C00D1EEE88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02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dentifier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dentifier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authors from Carnegie Mellon University (</a:t>
            </a:r>
            <a:r>
              <a:rPr lang="ko-KR" altLang="en-US" dirty="0"/>
              <a:t>카네기 멜론대학교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859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375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135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573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753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769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722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703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679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784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8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Before we dive in to the paper, Let me give you some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449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51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680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996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857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25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300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784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800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8215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5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paper title is Deus EM Machina: On-Touch contextual functionality for smart IoT Appliances. Does anybody knows what IoT stands for?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Definition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system of interrelated computing devices, mechanical and digital machines, objects, animals or people that are provided with unique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dentifiers"/>
              </a:rPr>
              <a:t>identifiers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(UIDs) and the ability to transfer data over a network without requiring human interaction.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me, IoT gives an idea of smart home, where you can control all the appliances by your phone. From TV, lights, refrigerators, internet router, and thermostats. It enriches human-computer interaction.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64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Our paper title is Deus EM Machina: On-Touch contextual functionality for smart IoT Appliances. Does anybody knows what IoT stands for?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Definition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system of interrelated computing devices, mechanical and digital machines, objects, animals or people that are provided with unique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Identifiers"/>
              </a:rPr>
              <a:t>identifiers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(UIDs) and the ability to transfer data over a network without requiring human interaction.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me, IoT gives an idea of smart home, where you can control all the appliances by your phone. From TV, lights, refrigerators, internet router, and thermostats. It enriches human-computer interaction.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06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671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44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60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179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Dielectric polarization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94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09B3B-8619-4A67-A371-4F54FBEFF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CB1D15-4C6E-4B2E-AC89-8C230B3F9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9BC07-CD80-419D-8D76-538CF0149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DA95E-BEA8-4203-AD4C-E0E9985FD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485E6C-DB23-48B0-82D0-F920C599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13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E8352-5AF6-458E-AD6F-892C9A8A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EDAFDFD-5902-45D7-8258-4D3E5E0E4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11EC2-A47F-40BE-A41E-BCE07AD9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FB688D-D734-4899-B37C-0EFA7A83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511B2-537F-4C9B-A5F6-9D2E1ECB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2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E44567-E1EB-47B6-92E2-655E0AAD1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943BEC-C7D2-4B9B-9DAA-580EF2FF2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DA128-D8AE-41DF-B2E1-D3095682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FE4544-C63E-408C-8C42-A38E78D9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D36C06-4854-4F0E-9708-DFD49CBD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47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DB46B-9E35-4E7E-B190-CD9DC13B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4CEE1-91AA-4F16-B581-60E7662AD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7612A1-D187-41B5-AF42-D3A9B6A60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A26687-FDC8-4FD0-8EBF-88E27DBF8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E2B3B-2322-43BE-B78E-BDE3546A7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082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8D6ED-6767-4CA3-B6F4-9F9907E68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4D886A-B2F8-4806-A99A-EE7FAEBDB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21957-C271-451D-8A4C-E91D104F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D89A9-F099-4909-9E57-AD1E68FF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A99A1-3837-4101-A276-2AB44062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8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E0322-2AFE-4548-B655-6ACC73D5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DE67D-7947-40C1-BD23-7447DCC5E3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DAF066-2CEF-4E14-A63C-281B5DFF6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7F7036-4819-4B28-BB54-15224671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0F4ED2-040C-470D-8A15-079F9EA03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DBEC10-ABA0-4C83-BBBB-8B29751E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01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DC055-18FB-482F-9CC8-2FBE932D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8D3E3C-34CA-416C-B7D0-564D095A7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8F84D4-D157-47E5-B62F-25387E820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AEF942-1C82-4655-B21D-BA8E00B7F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2DD12D-619D-4C62-91C6-A8273402B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997C65-0EC8-4BDE-9BBE-E80384D44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1B02C76-2227-4F8E-9BF9-3A166009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8E3F56-7114-4221-B11E-591E3CD0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47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808C32-8BFD-4292-ACEC-F3FB9301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A77178-92EF-43BB-B8D0-ED112EBB0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FFD48E-05B6-4690-94C6-CAF20BB32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FBC0FE-8119-4375-8A48-5EF3D103D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384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16F478-1701-4B6E-A5AD-B50E821FD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82D5FF-C3A2-48AC-8901-4DB4DDBA2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E62E64-778E-4A4C-826A-F4E7D3C3C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519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5EFD64-C091-4C12-89DA-A3E961E84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845C7-3B70-472E-A9CA-195D9837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302DE4-8107-4AD7-BCAE-0D51A212A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22754F-417C-4F23-A608-D34086CE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6D961-D1B4-4870-A89B-3EE65E792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72800-E8F9-446D-850E-E1A5BAF4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334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D92A2-3ADE-44CB-B7CB-AB367A281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E2BD14-99EE-4386-9A2E-E3849C67C2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16402F-AA4B-4253-A7E2-841793E8A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1C9ED3-E2C9-4721-8981-54D00ABB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DF06C-DE52-4E17-AB95-7BF0751CE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D12C62-9213-4EBE-B216-89735136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139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C420A7-5245-438B-A038-E3100286A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7AFCE0-4E85-4F65-A1F4-E2F935F33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5BCEFC-EDC2-4D9E-9EF0-4BF6672F7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F43A5-F1FD-429B-B6A4-A85BBFE28249}" type="datetimeFigureOut">
              <a:rPr lang="ko-KR" altLang="en-US" smtClean="0"/>
              <a:t>2019-11-20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E10C1D-1DBE-481C-A7BF-1BFB0799B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29F1C-FCA9-44DC-A4AF-77B7FF4C0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D03D8-0EE2-4E2E-9597-76B0E9CAEE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14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F70511-8132-4A95-9B06-95FEBB4F9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93CD461-24F4-47CF-B33A-C4EDECEEBE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280296A-E703-4890-BE0C-4915872A1DC4}"/>
              </a:ext>
            </a:extLst>
          </p:cNvPr>
          <p:cNvGrpSpPr/>
          <p:nvPr/>
        </p:nvGrpSpPr>
        <p:grpSpPr>
          <a:xfrm>
            <a:off x="2018665" y="3322245"/>
            <a:ext cx="8154670" cy="2329181"/>
            <a:chOff x="2018665" y="2264409"/>
            <a:chExt cx="8154670" cy="232918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17EAC7C-4A9F-4F65-9FD8-048BFB529069}"/>
                </a:ext>
              </a:extLst>
            </p:cNvPr>
            <p:cNvSpPr/>
            <p:nvPr/>
          </p:nvSpPr>
          <p:spPr>
            <a:xfrm>
              <a:off x="2291593" y="2264409"/>
              <a:ext cx="7608814" cy="2329181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857A18-8BAB-4A3F-8BCE-D0EFE9CDADBE}"/>
                </a:ext>
              </a:extLst>
            </p:cNvPr>
            <p:cNvSpPr txBox="1"/>
            <p:nvPr/>
          </p:nvSpPr>
          <p:spPr>
            <a:xfrm>
              <a:off x="2018665" y="2451031"/>
              <a:ext cx="81546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rgbClr val="00388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Underwater Backscatter Networking</a:t>
              </a:r>
              <a:endParaRPr lang="en-US" altLang="ko-KR" sz="2800" dirty="0">
                <a:solidFill>
                  <a:srgbClr val="00388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20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Junsu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Jang, Fadel </a:t>
              </a:r>
              <a:r>
                <a:rPr lang="en-US" altLang="ko-KR" sz="20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Adib</a:t>
              </a:r>
              <a:endPara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algn="ctr"/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MIT Media Lab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9A1DA-4DEF-4794-A601-68A5A6A6FA1F}"/>
                </a:ext>
              </a:extLst>
            </p:cNvPr>
            <p:cNvSpPr txBox="1"/>
            <p:nvPr/>
          </p:nvSpPr>
          <p:spPr>
            <a:xfrm>
              <a:off x="5008439" y="3651360"/>
              <a:ext cx="21751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ACM SIGCOMM 2019</a:t>
              </a:r>
              <a:endParaRPr lang="ko-KR" altLang="en-US" sz="105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8AE238-B92B-4651-B7E8-4BFEF411C4C1}"/>
                </a:ext>
              </a:extLst>
            </p:cNvPr>
            <p:cNvSpPr txBox="1"/>
            <p:nvPr/>
          </p:nvSpPr>
          <p:spPr>
            <a:xfrm>
              <a:off x="4408170" y="4122475"/>
              <a:ext cx="33756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7030A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Presented by Team 1, </a:t>
              </a:r>
              <a:r>
                <a:rPr lang="en-US" altLang="ko-KR" sz="1600" dirty="0" err="1">
                  <a:solidFill>
                    <a:srgbClr val="7030A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InYong</a:t>
              </a:r>
              <a:r>
                <a:rPr lang="en-US" altLang="ko-KR" sz="1600" dirty="0">
                  <a:solidFill>
                    <a:srgbClr val="7030A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Koo</a:t>
              </a:r>
              <a:endParaRPr lang="ko-KR" altLang="en-US" sz="1050" dirty="0">
                <a:solidFill>
                  <a:srgbClr val="7030A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902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Impedance Matching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231C60A-004B-4C62-AD67-AD6C93D052DD}"/>
              </a:ext>
            </a:extLst>
          </p:cNvPr>
          <p:cNvGrpSpPr/>
          <p:nvPr/>
        </p:nvGrpSpPr>
        <p:grpSpPr>
          <a:xfrm>
            <a:off x="305742" y="1974420"/>
            <a:ext cx="6621464" cy="2138374"/>
            <a:chOff x="557212" y="1424388"/>
            <a:chExt cx="6621464" cy="213837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A3B8426-1E05-491E-8295-43F0739570C4}"/>
                </a:ext>
              </a:extLst>
            </p:cNvPr>
            <p:cNvGrpSpPr/>
            <p:nvPr/>
          </p:nvGrpSpPr>
          <p:grpSpPr>
            <a:xfrm>
              <a:off x="557212" y="1424388"/>
              <a:ext cx="6621464" cy="1615154"/>
              <a:chOff x="4793009" y="1519638"/>
              <a:chExt cx="6621464" cy="161515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5582C58-B68F-4FAC-92A2-13C230A70107}"/>
                  </a:ext>
                </a:extLst>
              </p:cNvPr>
              <p:cNvSpPr/>
              <p:nvPr/>
            </p:nvSpPr>
            <p:spPr>
              <a:xfrm>
                <a:off x="5041777" y="1636854"/>
                <a:ext cx="6248312" cy="14692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AD5FE1-612A-480F-B7B4-6C150B42CB09}"/>
                  </a:ext>
                </a:extLst>
              </p:cNvPr>
              <p:cNvSpPr txBox="1"/>
              <p:nvPr/>
            </p:nvSpPr>
            <p:spPr>
              <a:xfrm>
                <a:off x="4917393" y="1519638"/>
                <a:ext cx="6497080" cy="593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24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Standard backscatter reflection equation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9578679-BD6A-4AF2-9466-CFD2200156D8}"/>
                      </a:ext>
                    </a:extLst>
                  </p:cNvPr>
                  <p:cNvSpPr txBox="1"/>
                  <p:nvPr/>
                </p:nvSpPr>
                <p:spPr>
                  <a:xfrm>
                    <a:off x="4793009" y="1700360"/>
                    <a:ext cx="6497080" cy="14344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라운드 Regular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라운드 Regular" panose="020B0600000101010101" pitchFamily="50" charset="-127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라운드 Regular" panose="020B0600000101010101" pitchFamily="50" charset="-127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나눔스퀘어라운드 Regular" panose="020B0600000101010101" pitchFamily="50" charset="-127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라운드 Regular" panose="020B0600000101010101" pitchFamily="50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나눔스퀘어라운드 Regular" panose="020B0600000101010101" pitchFamily="50" charset="-127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라운드 Regular" panose="020B0600000101010101" pitchFamily="50" charset="-127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라운드 Regular" panose="020B0600000101010101" pitchFamily="50" charset="-127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  <m:t>𝑠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lang="en-US" altLang="ko-KR" sz="2400" b="0" i="1" smtClean="0">
                                          <a:latin typeface="Cambria Math" panose="02040503050406030204" pitchFamily="18" charset="0"/>
                                          <a:ea typeface="나눔스퀘어라운드 Regular" panose="020B0600000101010101" pitchFamily="50" charset="-127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  <m:t>𝑍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2400" b="0" i="1" smtClean="0">
                                              <a:latin typeface="Cambria Math" panose="02040503050406030204" pitchFamily="18" charset="0"/>
                                              <a:ea typeface="나눔스퀘어라운드 Regular" panose="020B0600000101010101" pitchFamily="50" charset="-127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라운드 Regular" panose="020B0600000101010101" pitchFamily="50" charset="-127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라운드 Regular" panose="020B0600000101010101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라운드 Regular" panose="020B0600000101010101" pitchFamily="50" charset="-127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나눔스퀘어라운드 Regular" panose="020B0600000101010101" pitchFamily="50" charset="-127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2400" dirty="0"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endParaRPr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09578679-BD6A-4AF2-9466-CFD2200156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3009" y="1700360"/>
                    <a:ext cx="6497080" cy="14344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6FCFED-874D-4F00-8410-D6A43F276384}"/>
                    </a:ext>
                  </a:extLst>
                </p:cNvPr>
                <p:cNvSpPr txBox="1"/>
                <p:nvPr/>
              </p:nvSpPr>
              <p:spPr>
                <a:xfrm>
                  <a:off x="3206751" y="3039542"/>
                  <a:ext cx="39719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ko-KR" sz="1400" dirty="0"/>
                    <a:t>	: reflected/incident signal power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lang="en-US" altLang="ko-KR" sz="1400" dirty="0"/>
                    <a:t>	: load/source impedance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76FCFED-874D-4F00-8410-D6A43F276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751" y="3039542"/>
                  <a:ext cx="3971925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2326" b="-104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C0BF2C7-1122-45E9-A154-B968B28FDBFA}"/>
              </a:ext>
            </a:extLst>
          </p:cNvPr>
          <p:cNvGrpSpPr/>
          <p:nvPr/>
        </p:nvGrpSpPr>
        <p:grpSpPr>
          <a:xfrm>
            <a:off x="7789949" y="1548663"/>
            <a:ext cx="3971925" cy="2555150"/>
            <a:chOff x="1819789" y="3801200"/>
            <a:chExt cx="3971925" cy="2555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1357E7B-6FB2-4013-83A2-BF603ECF7014}"/>
                    </a:ext>
                  </a:extLst>
                </p:cNvPr>
                <p:cNvSpPr txBox="1"/>
                <p:nvPr/>
              </p:nvSpPr>
              <p:spPr>
                <a:xfrm>
                  <a:off x="1819789" y="5833130"/>
                  <a:ext cx="397192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800" dirty="0"/>
                    <a:t>Match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US" altLang="ko-KR" sz="2800" dirty="0"/>
                    <a:t>!	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1357E7B-6FB2-4013-83A2-BF603ECF7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789" y="5833130"/>
                  <a:ext cx="3971925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1628" b="-3139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D8610AF-D2E2-438B-A833-B7ED2AF94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4261" t="5449" r="3364" b="7113"/>
            <a:stretch/>
          </p:blipFill>
          <p:spPr>
            <a:xfrm>
              <a:off x="2320108" y="3806110"/>
              <a:ext cx="2971286" cy="2027020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78C3A50-071C-427A-8903-25E74EF98C97}"/>
                </a:ext>
              </a:extLst>
            </p:cNvPr>
            <p:cNvSpPr/>
            <p:nvPr/>
          </p:nvSpPr>
          <p:spPr>
            <a:xfrm>
              <a:off x="2320109" y="3801200"/>
              <a:ext cx="2971286" cy="202702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09654B8-7890-4016-8EA2-2F0BEBBE5905}"/>
                    </a:ext>
                  </a:extLst>
                </p:cNvPr>
                <p:cNvSpPr txBox="1"/>
                <p:nvPr/>
              </p:nvSpPr>
              <p:spPr>
                <a:xfrm>
                  <a:off x="4073011" y="4480350"/>
                  <a:ext cx="62865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</m:oMath>
                    </m:oMathPara>
                  </a14:m>
                  <a:endParaRPr lang="ko-KR" altLang="en-US" sz="3600" b="1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09654B8-7890-4016-8EA2-2F0BEBBE5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011" y="4480350"/>
                  <a:ext cx="628650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BF5592D-AFEB-4D1C-ABB1-0B63FC7B933B}"/>
                    </a:ext>
                  </a:extLst>
                </p:cNvPr>
                <p:cNvSpPr txBox="1"/>
                <p:nvPr/>
              </p:nvSpPr>
              <p:spPr>
                <a:xfrm>
                  <a:off x="2463286" y="4480350"/>
                  <a:ext cx="62865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ko-KR" sz="36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oMath>
                    </m:oMathPara>
                  </a14:m>
                  <a:endParaRPr lang="ko-KR" altLang="en-US" sz="3600" b="1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BF5592D-AFEB-4D1C-ABB1-0B63FC7B93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286" y="4480350"/>
                  <a:ext cx="628650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BE18A0F-F3AB-4EE2-9768-CEFAFDC6EAE7}"/>
              </a:ext>
            </a:extLst>
          </p:cNvPr>
          <p:cNvSpPr txBox="1"/>
          <p:nvPr/>
        </p:nvSpPr>
        <p:spPr>
          <a:xfrm>
            <a:off x="2418772" y="4738090"/>
            <a:ext cx="7354456" cy="57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“the impedance Z(f) itself is a function of frequency”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06EAE-9D6C-401B-A989-31BF4C62B8D8}"/>
              </a:ext>
            </a:extLst>
          </p:cNvPr>
          <p:cNvSpPr txBox="1"/>
          <p:nvPr/>
        </p:nvSpPr>
        <p:spPr>
          <a:xfrm>
            <a:off x="1302327" y="5623626"/>
            <a:ext cx="9587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We can shift resonance frequency by modulating impedance </a:t>
            </a: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86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Recto-piezo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B06EAE-9D6C-401B-A989-31BF4C62B8D8}"/>
              </a:ext>
            </a:extLst>
          </p:cNvPr>
          <p:cNvSpPr txBox="1"/>
          <p:nvPr/>
        </p:nvSpPr>
        <p:spPr>
          <a:xfrm>
            <a:off x="1302327" y="5623626"/>
            <a:ext cx="9587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We can shift resonance frequency by modulating impedance </a:t>
            </a: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조선일보명조" panose="02030304000000000000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7D799F-C8DD-492F-821D-230AA9940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06" y="2190185"/>
            <a:ext cx="5572082" cy="329791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C8E18C8-9A15-4B67-8522-E77896AD8593}"/>
              </a:ext>
            </a:extLst>
          </p:cNvPr>
          <p:cNvSpPr/>
          <p:nvPr/>
        </p:nvSpPr>
        <p:spPr>
          <a:xfrm>
            <a:off x="2056410" y="1284019"/>
            <a:ext cx="8079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“these sensors can operate concurrently</a:t>
            </a:r>
            <a:br>
              <a:rPr lang="en-US" altLang="ko-KR" sz="24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24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	while occupying different frequency channels”</a:t>
            </a:r>
            <a:endParaRPr lang="ko-KR" altLang="en-US" sz="2400" i="1" dirty="0">
              <a:solidFill>
                <a:schemeClr val="accent1"/>
              </a:solidFill>
              <a:latin typeface="Bahnschrift Light" panose="020B0502040204020203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83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Implementation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5EB989-A629-4990-88A1-4C53CE6B2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59" y="1551562"/>
            <a:ext cx="5994352" cy="407206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6A8427D-8D41-45DE-83AD-831C625FF2FA}"/>
              </a:ext>
            </a:extLst>
          </p:cNvPr>
          <p:cNvGrpSpPr/>
          <p:nvPr/>
        </p:nvGrpSpPr>
        <p:grpSpPr>
          <a:xfrm>
            <a:off x="3002195" y="3803087"/>
            <a:ext cx="4379427" cy="1279552"/>
            <a:chOff x="3002195" y="3803087"/>
            <a:chExt cx="4379427" cy="127955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C675E26-26AC-48F3-9E8A-E96F763AA32D}"/>
                </a:ext>
              </a:extLst>
            </p:cNvPr>
            <p:cNvSpPr/>
            <p:nvPr/>
          </p:nvSpPr>
          <p:spPr>
            <a:xfrm>
              <a:off x="5849705" y="3961632"/>
              <a:ext cx="1531917" cy="1121007"/>
            </a:xfrm>
            <a:prstGeom prst="rect">
              <a:avLst/>
            </a:prstGeom>
            <a:noFill/>
            <a:ln w="3810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7030A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7853AA-AC18-4452-AC14-65E978E24173}"/>
                </a:ext>
              </a:extLst>
            </p:cNvPr>
            <p:cNvSpPr txBox="1"/>
            <p:nvPr/>
          </p:nvSpPr>
          <p:spPr>
            <a:xfrm>
              <a:off x="3002195" y="3803087"/>
              <a:ext cx="2826327" cy="595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rgbClr val="7030A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  <a:cs typeface="조선일보명조" panose="02030304000000000000" pitchFamily="18" charset="-127"/>
                </a:rPr>
                <a:t>What happens here?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D0CA1AE7-BAD6-46E7-809B-D111D927CC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61" t="5449" r="3364" b="7113"/>
          <a:stretch/>
        </p:blipFill>
        <p:spPr>
          <a:xfrm>
            <a:off x="984485" y="1436610"/>
            <a:ext cx="3637378" cy="248143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42AAC19E-484C-4714-8770-AEBE27A9A54A}"/>
              </a:ext>
            </a:extLst>
          </p:cNvPr>
          <p:cNvGrpSpPr/>
          <p:nvPr/>
        </p:nvGrpSpPr>
        <p:grpSpPr>
          <a:xfrm>
            <a:off x="642669" y="4535811"/>
            <a:ext cx="4719051" cy="1774150"/>
            <a:chOff x="6408128" y="3961632"/>
            <a:chExt cx="4719051" cy="177415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63A121A-67F5-4706-8E04-5AB3D96653B5}"/>
                </a:ext>
              </a:extLst>
            </p:cNvPr>
            <p:cNvSpPr/>
            <p:nvPr/>
          </p:nvSpPr>
          <p:spPr>
            <a:xfrm>
              <a:off x="6408128" y="3961632"/>
              <a:ext cx="4719051" cy="1774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C3D8A1-D0AD-4B4C-9CAF-78A27566FD9C}"/>
                </a:ext>
              </a:extLst>
            </p:cNvPr>
            <p:cNvSpPr txBox="1"/>
            <p:nvPr/>
          </p:nvSpPr>
          <p:spPr>
            <a:xfrm>
              <a:off x="6408128" y="3961632"/>
              <a:ext cx="1996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Design goal</a:t>
              </a:r>
              <a:endPara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B54DCB-C487-447D-9354-8CEAF084B920}"/>
                </a:ext>
              </a:extLst>
            </p:cNvPr>
            <p:cNvSpPr txBox="1"/>
            <p:nvPr/>
          </p:nvSpPr>
          <p:spPr>
            <a:xfrm>
              <a:off x="6749944" y="4423297"/>
              <a:ext cx="33084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Switch modes</a:t>
              </a:r>
            </a:p>
            <a:p>
              <a:pPr marL="457200" indent="-457200">
                <a:buFontTx/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Match Impedance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Harvest energy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50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Implementation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FC51B9-3865-42D3-8F45-64106C19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54" y="1364854"/>
            <a:ext cx="8779561" cy="340178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B036C3A0-746E-45AB-BA8A-02280163D6E1}"/>
              </a:ext>
            </a:extLst>
          </p:cNvPr>
          <p:cNvGrpSpPr/>
          <p:nvPr/>
        </p:nvGrpSpPr>
        <p:grpSpPr>
          <a:xfrm>
            <a:off x="642669" y="4535811"/>
            <a:ext cx="4719051" cy="1774150"/>
            <a:chOff x="6408128" y="3961632"/>
            <a:chExt cx="4719051" cy="177415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CBB5E36-5D4D-4ADE-8778-581DC06EFD5C}"/>
                </a:ext>
              </a:extLst>
            </p:cNvPr>
            <p:cNvSpPr/>
            <p:nvPr/>
          </p:nvSpPr>
          <p:spPr>
            <a:xfrm>
              <a:off x="6408128" y="3961632"/>
              <a:ext cx="4719051" cy="1774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15462-F410-4664-81C5-C9142C86C5AA}"/>
                </a:ext>
              </a:extLst>
            </p:cNvPr>
            <p:cNvSpPr txBox="1"/>
            <p:nvPr/>
          </p:nvSpPr>
          <p:spPr>
            <a:xfrm>
              <a:off x="6408128" y="3961632"/>
              <a:ext cx="1996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Design goal</a:t>
              </a:r>
              <a:endPara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38D33A-3334-440B-9A2F-ECD653A10278}"/>
                </a:ext>
              </a:extLst>
            </p:cNvPr>
            <p:cNvSpPr txBox="1"/>
            <p:nvPr/>
          </p:nvSpPr>
          <p:spPr>
            <a:xfrm>
              <a:off x="6749944" y="4423297"/>
              <a:ext cx="33084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Switch modes</a:t>
              </a:r>
            </a:p>
            <a:p>
              <a:pPr marL="457200" indent="-457200">
                <a:buFontTx/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Match Impedance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Harvest energy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182E617-1434-4FC2-97CA-93DC82D25280}"/>
              </a:ext>
            </a:extLst>
          </p:cNvPr>
          <p:cNvSpPr txBox="1"/>
          <p:nvPr/>
        </p:nvSpPr>
        <p:spPr>
          <a:xfrm>
            <a:off x="6439751" y="4933993"/>
            <a:ext cx="4767764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I major in EE ;)</a:t>
            </a:r>
          </a:p>
        </p:txBody>
      </p:sp>
    </p:spTree>
    <p:extLst>
      <p:ext uri="{BB962C8B-B14F-4D97-AF65-F5344CB8AC3E}">
        <p14:creationId xmlns:p14="http://schemas.microsoft.com/office/powerpoint/2010/main" val="421785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Circuit Intuition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FC51B9-3865-42D3-8F45-64106C19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54" y="1364854"/>
            <a:ext cx="8779561" cy="3401789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6BA7D7F-2D95-409A-972B-8ED8350C94A1}"/>
              </a:ext>
            </a:extLst>
          </p:cNvPr>
          <p:cNvSpPr/>
          <p:nvPr/>
        </p:nvSpPr>
        <p:spPr>
          <a:xfrm>
            <a:off x="1436914" y="1187532"/>
            <a:ext cx="9583387" cy="3697788"/>
          </a:xfrm>
          <a:custGeom>
            <a:avLst/>
            <a:gdLst>
              <a:gd name="connsiteX0" fmla="*/ 2011723 w 9583387"/>
              <a:gd name="connsiteY0" fmla="*/ 993693 h 3697788"/>
              <a:gd name="connsiteX1" fmla="*/ 2011723 w 9583387"/>
              <a:gd name="connsiteY1" fmla="*/ 2324813 h 3697788"/>
              <a:gd name="connsiteX2" fmla="*/ 2651692 w 9583387"/>
              <a:gd name="connsiteY2" fmla="*/ 2324813 h 3697788"/>
              <a:gd name="connsiteX3" fmla="*/ 2651692 w 9583387"/>
              <a:gd name="connsiteY3" fmla="*/ 993693 h 3697788"/>
              <a:gd name="connsiteX4" fmla="*/ 0 w 9583387"/>
              <a:gd name="connsiteY4" fmla="*/ 0 h 3697788"/>
              <a:gd name="connsiteX5" fmla="*/ 9583387 w 9583387"/>
              <a:gd name="connsiteY5" fmla="*/ 0 h 3697788"/>
              <a:gd name="connsiteX6" fmla="*/ 9583387 w 9583387"/>
              <a:gd name="connsiteY6" fmla="*/ 3697788 h 3697788"/>
              <a:gd name="connsiteX7" fmla="*/ 0 w 9583387"/>
              <a:gd name="connsiteY7" fmla="*/ 3697788 h 369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83387" h="3697788">
                <a:moveTo>
                  <a:pt x="2011723" y="993693"/>
                </a:moveTo>
                <a:lnTo>
                  <a:pt x="2011723" y="2324813"/>
                </a:lnTo>
                <a:lnTo>
                  <a:pt x="2651692" y="2324813"/>
                </a:lnTo>
                <a:lnTo>
                  <a:pt x="2651692" y="993693"/>
                </a:lnTo>
                <a:close/>
                <a:moveTo>
                  <a:pt x="0" y="0"/>
                </a:moveTo>
                <a:lnTo>
                  <a:pt x="9583387" y="0"/>
                </a:lnTo>
                <a:lnTo>
                  <a:pt x="9583387" y="3697788"/>
                </a:lnTo>
                <a:lnTo>
                  <a:pt x="0" y="369778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757223-9413-4A08-934C-B938A5D92ECB}"/>
              </a:ext>
            </a:extLst>
          </p:cNvPr>
          <p:cNvGrpSpPr/>
          <p:nvPr/>
        </p:nvGrpSpPr>
        <p:grpSpPr>
          <a:xfrm>
            <a:off x="642669" y="4535811"/>
            <a:ext cx="4719051" cy="1774150"/>
            <a:chOff x="6408128" y="3961632"/>
            <a:chExt cx="4719051" cy="177415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0B9D70-5D4D-495D-A67D-72D9BD046126}"/>
                </a:ext>
              </a:extLst>
            </p:cNvPr>
            <p:cNvSpPr/>
            <p:nvPr/>
          </p:nvSpPr>
          <p:spPr>
            <a:xfrm>
              <a:off x="6408128" y="3961632"/>
              <a:ext cx="4719051" cy="1774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C1F0C7-D45C-46BC-899D-B2F543705DA3}"/>
                </a:ext>
              </a:extLst>
            </p:cNvPr>
            <p:cNvSpPr txBox="1"/>
            <p:nvPr/>
          </p:nvSpPr>
          <p:spPr>
            <a:xfrm>
              <a:off x="6408128" y="3961632"/>
              <a:ext cx="1996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Design goal</a:t>
              </a:r>
              <a:endPara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1CE1D4-B158-4D3B-AE94-0C0CB29FDE0E}"/>
                </a:ext>
              </a:extLst>
            </p:cNvPr>
            <p:cNvSpPr txBox="1"/>
            <p:nvPr/>
          </p:nvSpPr>
          <p:spPr>
            <a:xfrm>
              <a:off x="6749944" y="4423297"/>
              <a:ext cx="33084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Switch modes</a:t>
              </a:r>
            </a:p>
            <a:p>
              <a:pPr marL="457200" indent="-457200">
                <a:buFontTx/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Match Impedance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Harvest energy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868D98E-2123-420E-97FE-2C748D5AA7C0}"/>
              </a:ext>
            </a:extLst>
          </p:cNvPr>
          <p:cNvGrpSpPr/>
          <p:nvPr/>
        </p:nvGrpSpPr>
        <p:grpSpPr>
          <a:xfrm>
            <a:off x="5449311" y="2102664"/>
            <a:ext cx="3161289" cy="3579200"/>
            <a:chOff x="6096000" y="576056"/>
            <a:chExt cx="4204018" cy="538322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884C0B1-AA2A-4315-BA3F-5E609E038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576056"/>
              <a:ext cx="4204017" cy="26933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6" descr="transistor switch에 대한 이미지 검색결과">
              <a:extLst>
                <a:ext uri="{FF2B5EF4-FFF2-40B4-BE49-F238E27FC236}">
                  <a16:creationId xmlns:a16="http://schemas.microsoft.com/office/drawing/2014/main" id="{39437630-30DC-4C43-8E6C-4A63DA820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1" y="3263681"/>
              <a:ext cx="4204017" cy="2695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DC779F3-0F6E-434B-B13D-5F33BA43881B}"/>
              </a:ext>
            </a:extLst>
          </p:cNvPr>
          <p:cNvSpPr txBox="1"/>
          <p:nvPr/>
        </p:nvSpPr>
        <p:spPr>
          <a:xfrm>
            <a:off x="1357368" y="1217879"/>
            <a:ext cx="4767764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A transistor work as a switch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7419A9-657F-4692-81D1-90C1942372D2}"/>
              </a:ext>
            </a:extLst>
          </p:cNvPr>
          <p:cNvSpPr txBox="1"/>
          <p:nvPr/>
        </p:nvSpPr>
        <p:spPr>
          <a:xfrm>
            <a:off x="3634531" y="4783702"/>
            <a:ext cx="656948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(a)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B8F9748-3146-4FD0-951B-6AE139B11F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61" t="5449" r="3364" b="7113"/>
          <a:stretch/>
        </p:blipFill>
        <p:spPr>
          <a:xfrm>
            <a:off x="8966558" y="1364854"/>
            <a:ext cx="2596065" cy="17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Circuit Intuition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FC51B9-3865-42D3-8F45-64106C19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54" y="1364854"/>
            <a:ext cx="8779561" cy="3401789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FA80F847-79F8-48DB-92BA-AE833AF6A4F1}"/>
              </a:ext>
            </a:extLst>
          </p:cNvPr>
          <p:cNvSpPr/>
          <p:nvPr/>
        </p:nvSpPr>
        <p:spPr>
          <a:xfrm>
            <a:off x="1436914" y="1187532"/>
            <a:ext cx="9583387" cy="3697788"/>
          </a:xfrm>
          <a:custGeom>
            <a:avLst/>
            <a:gdLst>
              <a:gd name="connsiteX0" fmla="*/ 2128900 w 9583387"/>
              <a:gd name="connsiteY0" fmla="*/ 615676 h 3697788"/>
              <a:gd name="connsiteX1" fmla="*/ 2128900 w 9583387"/>
              <a:gd name="connsiteY1" fmla="*/ 970482 h 3697788"/>
              <a:gd name="connsiteX2" fmla="*/ 2681351 w 9583387"/>
              <a:gd name="connsiteY2" fmla="*/ 970482 h 3697788"/>
              <a:gd name="connsiteX3" fmla="*/ 2681351 w 9583387"/>
              <a:gd name="connsiteY3" fmla="*/ 2342081 h 3697788"/>
              <a:gd name="connsiteX4" fmla="*/ 2128900 w 9583387"/>
              <a:gd name="connsiteY4" fmla="*/ 2342081 h 3697788"/>
              <a:gd name="connsiteX5" fmla="*/ 2128900 w 9583387"/>
              <a:gd name="connsiteY5" fmla="*/ 2761182 h 3697788"/>
              <a:gd name="connsiteX6" fmla="*/ 3267138 w 9583387"/>
              <a:gd name="connsiteY6" fmla="*/ 2761182 h 3697788"/>
              <a:gd name="connsiteX7" fmla="*/ 3267138 w 9583387"/>
              <a:gd name="connsiteY7" fmla="*/ 615676 h 3697788"/>
              <a:gd name="connsiteX8" fmla="*/ 0 w 9583387"/>
              <a:gd name="connsiteY8" fmla="*/ 0 h 3697788"/>
              <a:gd name="connsiteX9" fmla="*/ 9583387 w 9583387"/>
              <a:gd name="connsiteY9" fmla="*/ 0 h 3697788"/>
              <a:gd name="connsiteX10" fmla="*/ 9583387 w 9583387"/>
              <a:gd name="connsiteY10" fmla="*/ 3697788 h 3697788"/>
              <a:gd name="connsiteX11" fmla="*/ 0 w 9583387"/>
              <a:gd name="connsiteY11" fmla="*/ 3697788 h 369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583387" h="3697788">
                <a:moveTo>
                  <a:pt x="2128900" y="615676"/>
                </a:moveTo>
                <a:lnTo>
                  <a:pt x="2128900" y="970482"/>
                </a:lnTo>
                <a:lnTo>
                  <a:pt x="2681351" y="970482"/>
                </a:lnTo>
                <a:lnTo>
                  <a:pt x="2681351" y="2342081"/>
                </a:lnTo>
                <a:lnTo>
                  <a:pt x="2128900" y="2342081"/>
                </a:lnTo>
                <a:lnTo>
                  <a:pt x="2128900" y="2761182"/>
                </a:lnTo>
                <a:lnTo>
                  <a:pt x="3267138" y="2761182"/>
                </a:lnTo>
                <a:lnTo>
                  <a:pt x="3267138" y="615676"/>
                </a:lnTo>
                <a:close/>
                <a:moveTo>
                  <a:pt x="0" y="0"/>
                </a:moveTo>
                <a:lnTo>
                  <a:pt x="9583387" y="0"/>
                </a:lnTo>
                <a:lnTo>
                  <a:pt x="9583387" y="3697788"/>
                </a:lnTo>
                <a:lnTo>
                  <a:pt x="0" y="369778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Picture 2" descr="관련 이미지">
            <a:extLst>
              <a:ext uri="{FF2B5EF4-FFF2-40B4-BE49-F238E27FC236}">
                <a16:creationId xmlns:a16="http://schemas.microsoft.com/office/drawing/2014/main" id="{189BBBB1-C1DE-48BE-A979-7E0CE857A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36" y="1983448"/>
            <a:ext cx="4223162" cy="316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65B4764-7107-44A2-ACDE-DBFD2337306E}"/>
              </a:ext>
            </a:extLst>
          </p:cNvPr>
          <p:cNvSpPr txBox="1"/>
          <p:nvPr/>
        </p:nvSpPr>
        <p:spPr>
          <a:xfrm>
            <a:off x="882329" y="1038082"/>
            <a:ext cx="6574643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Match Impedance by modulating Reactance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D3DF959-2B26-4B37-953A-AC5250BE32F6}"/>
              </a:ext>
            </a:extLst>
          </p:cNvPr>
          <p:cNvGrpSpPr/>
          <p:nvPr/>
        </p:nvGrpSpPr>
        <p:grpSpPr>
          <a:xfrm>
            <a:off x="642669" y="4535811"/>
            <a:ext cx="4719051" cy="1774150"/>
            <a:chOff x="6408128" y="3961632"/>
            <a:chExt cx="4719051" cy="177415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39C5223-BBAE-4C17-A73F-4E01812F9B42}"/>
                </a:ext>
              </a:extLst>
            </p:cNvPr>
            <p:cNvSpPr/>
            <p:nvPr/>
          </p:nvSpPr>
          <p:spPr>
            <a:xfrm>
              <a:off x="6408128" y="3961632"/>
              <a:ext cx="4719051" cy="1774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A6F3045-DBD6-40BE-AD0F-DC29A2EB5F78}"/>
                </a:ext>
              </a:extLst>
            </p:cNvPr>
            <p:cNvSpPr txBox="1"/>
            <p:nvPr/>
          </p:nvSpPr>
          <p:spPr>
            <a:xfrm>
              <a:off x="6408128" y="3961632"/>
              <a:ext cx="1996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Design goal</a:t>
              </a:r>
              <a:endPara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580CE1-B430-42D6-9A4A-73E5CB530FE8}"/>
                </a:ext>
              </a:extLst>
            </p:cNvPr>
            <p:cNvSpPr txBox="1"/>
            <p:nvPr/>
          </p:nvSpPr>
          <p:spPr>
            <a:xfrm>
              <a:off x="6749944" y="4423297"/>
              <a:ext cx="33084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Switch modes</a:t>
              </a:r>
            </a:p>
            <a:p>
              <a:pPr marL="457200" indent="-457200">
                <a:buFontTx/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Match Impedance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Harvest energy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8AFC603-71D3-476C-B61E-A37A74A32ED9}"/>
              </a:ext>
            </a:extLst>
          </p:cNvPr>
          <p:cNvSpPr txBox="1"/>
          <p:nvPr/>
        </p:nvSpPr>
        <p:spPr>
          <a:xfrm>
            <a:off x="3634531" y="4783702"/>
            <a:ext cx="656948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(a)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948C045-A296-4618-9A91-A93458D137D5}"/>
              </a:ext>
            </a:extLst>
          </p:cNvPr>
          <p:cNvSpPr txBox="1"/>
          <p:nvPr/>
        </p:nvSpPr>
        <p:spPr>
          <a:xfrm>
            <a:off x="4169651" y="5150820"/>
            <a:ext cx="656948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5511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Circuit Intuition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FC51B9-3865-42D3-8F45-64106C19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54" y="1364854"/>
            <a:ext cx="8779561" cy="3401789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22BB13F2-4CDB-4DB2-9B96-9F8896650743}"/>
              </a:ext>
            </a:extLst>
          </p:cNvPr>
          <p:cNvSpPr/>
          <p:nvPr/>
        </p:nvSpPr>
        <p:spPr>
          <a:xfrm>
            <a:off x="1270000" y="1364854"/>
            <a:ext cx="9448800" cy="3418847"/>
          </a:xfrm>
          <a:custGeom>
            <a:avLst/>
            <a:gdLst>
              <a:gd name="connsiteX0" fmla="*/ 3478212 w 9448800"/>
              <a:gd name="connsiteY0" fmla="*/ 242966 h 3418847"/>
              <a:gd name="connsiteX1" fmla="*/ 3478212 w 9448800"/>
              <a:gd name="connsiteY1" fmla="*/ 2727086 h 3418847"/>
              <a:gd name="connsiteX2" fmla="*/ 5435599 w 9448800"/>
              <a:gd name="connsiteY2" fmla="*/ 2727086 h 3418847"/>
              <a:gd name="connsiteX3" fmla="*/ 5435599 w 9448800"/>
              <a:gd name="connsiteY3" fmla="*/ 242966 h 3418847"/>
              <a:gd name="connsiteX4" fmla="*/ 0 w 9448800"/>
              <a:gd name="connsiteY4" fmla="*/ 0 h 3418847"/>
              <a:gd name="connsiteX5" fmla="*/ 9448800 w 9448800"/>
              <a:gd name="connsiteY5" fmla="*/ 0 h 3418847"/>
              <a:gd name="connsiteX6" fmla="*/ 9448800 w 9448800"/>
              <a:gd name="connsiteY6" fmla="*/ 3418847 h 3418847"/>
              <a:gd name="connsiteX7" fmla="*/ 0 w 9448800"/>
              <a:gd name="connsiteY7" fmla="*/ 3418847 h 341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48800" h="3418847">
                <a:moveTo>
                  <a:pt x="3478212" y="242966"/>
                </a:moveTo>
                <a:lnTo>
                  <a:pt x="3478212" y="2727086"/>
                </a:lnTo>
                <a:lnTo>
                  <a:pt x="5435599" y="2727086"/>
                </a:lnTo>
                <a:lnTo>
                  <a:pt x="5435599" y="242966"/>
                </a:lnTo>
                <a:close/>
                <a:moveTo>
                  <a:pt x="0" y="0"/>
                </a:moveTo>
                <a:lnTo>
                  <a:pt x="9448800" y="0"/>
                </a:lnTo>
                <a:lnTo>
                  <a:pt x="9448800" y="3418847"/>
                </a:lnTo>
                <a:lnTo>
                  <a:pt x="0" y="3418847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259D1-9B19-474D-A07E-1DAD49295BBB}"/>
              </a:ext>
            </a:extLst>
          </p:cNvPr>
          <p:cNvSpPr txBox="1"/>
          <p:nvPr/>
        </p:nvSpPr>
        <p:spPr>
          <a:xfrm>
            <a:off x="2446727" y="879568"/>
            <a:ext cx="6574643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2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Rectifier converts AC to DC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6431870-FB1C-4466-BC71-24595211C01E}"/>
              </a:ext>
            </a:extLst>
          </p:cNvPr>
          <p:cNvGrpSpPr/>
          <p:nvPr/>
        </p:nvGrpSpPr>
        <p:grpSpPr>
          <a:xfrm>
            <a:off x="6966711" y="2552699"/>
            <a:ext cx="5045287" cy="2320832"/>
            <a:chOff x="9749205" y="7738711"/>
            <a:chExt cx="3810000" cy="17526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602CE84-62EE-48A8-AECF-4E05DE8532E0}"/>
                </a:ext>
              </a:extLst>
            </p:cNvPr>
            <p:cNvSpPr/>
            <p:nvPr/>
          </p:nvSpPr>
          <p:spPr>
            <a:xfrm>
              <a:off x="9749205" y="7738711"/>
              <a:ext cx="3810000" cy="1752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Picture 6" descr="diode rectifier 이미지 검색결과&quot;">
              <a:extLst>
                <a:ext uri="{FF2B5EF4-FFF2-40B4-BE49-F238E27FC236}">
                  <a16:creationId xmlns:a16="http://schemas.microsoft.com/office/drawing/2014/main" id="{8E1A3165-B04D-41E3-A8E3-3C42987BC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205" y="7738711"/>
              <a:ext cx="38100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FB2BFA-3C64-4769-B138-341DBF53952A}"/>
              </a:ext>
            </a:extLst>
          </p:cNvPr>
          <p:cNvGrpSpPr/>
          <p:nvPr/>
        </p:nvGrpSpPr>
        <p:grpSpPr>
          <a:xfrm>
            <a:off x="642669" y="4535811"/>
            <a:ext cx="4719051" cy="1774150"/>
            <a:chOff x="6408128" y="3961632"/>
            <a:chExt cx="4719051" cy="177415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F593CE0-1981-4878-8BBD-5C0D68B5172F}"/>
                </a:ext>
              </a:extLst>
            </p:cNvPr>
            <p:cNvSpPr/>
            <p:nvPr/>
          </p:nvSpPr>
          <p:spPr>
            <a:xfrm>
              <a:off x="6408128" y="3961632"/>
              <a:ext cx="4719051" cy="1774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B30688-B7E6-4082-A865-7E9B48B7F20C}"/>
                </a:ext>
              </a:extLst>
            </p:cNvPr>
            <p:cNvSpPr txBox="1"/>
            <p:nvPr/>
          </p:nvSpPr>
          <p:spPr>
            <a:xfrm>
              <a:off x="6408128" y="3961632"/>
              <a:ext cx="1996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Design goal</a:t>
              </a:r>
              <a:endPara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95F3C89-200D-4F6E-991E-1EA85C7A7BC9}"/>
                </a:ext>
              </a:extLst>
            </p:cNvPr>
            <p:cNvSpPr txBox="1"/>
            <p:nvPr/>
          </p:nvSpPr>
          <p:spPr>
            <a:xfrm>
              <a:off x="6749944" y="4423297"/>
              <a:ext cx="33084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Switch modes</a:t>
              </a:r>
            </a:p>
            <a:p>
              <a:pPr marL="457200" indent="-457200">
                <a:buFontTx/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Match Impedance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Harvest energy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AE60BBA-E472-4994-BC7F-DD0CCCB8355E}"/>
              </a:ext>
            </a:extLst>
          </p:cNvPr>
          <p:cNvSpPr txBox="1"/>
          <p:nvPr/>
        </p:nvSpPr>
        <p:spPr>
          <a:xfrm>
            <a:off x="3634531" y="4783702"/>
            <a:ext cx="656948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(a)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05F8AD-65ED-440E-8713-66427DC056BB}"/>
              </a:ext>
            </a:extLst>
          </p:cNvPr>
          <p:cNvSpPr txBox="1"/>
          <p:nvPr/>
        </p:nvSpPr>
        <p:spPr>
          <a:xfrm>
            <a:off x="4169651" y="5150820"/>
            <a:ext cx="656948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272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Circuit Intuition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FC51B9-3865-42D3-8F45-64106C19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54" y="1364854"/>
            <a:ext cx="8779561" cy="3401789"/>
          </a:xfrm>
          <a:prstGeom prst="rect">
            <a:avLst/>
          </a:prstGeom>
        </p:spPr>
      </p:pic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C5EF78E-73DF-470E-AD5B-C8D01FA41758}"/>
              </a:ext>
            </a:extLst>
          </p:cNvPr>
          <p:cNvSpPr/>
          <p:nvPr/>
        </p:nvSpPr>
        <p:spPr>
          <a:xfrm>
            <a:off x="1270000" y="1364854"/>
            <a:ext cx="9448800" cy="3418847"/>
          </a:xfrm>
          <a:custGeom>
            <a:avLst/>
            <a:gdLst>
              <a:gd name="connsiteX0" fmla="*/ 6702425 w 9448800"/>
              <a:gd name="connsiteY0" fmla="*/ 521096 h 3418847"/>
              <a:gd name="connsiteX1" fmla="*/ 6702425 w 9448800"/>
              <a:gd name="connsiteY1" fmla="*/ 1489472 h 3418847"/>
              <a:gd name="connsiteX2" fmla="*/ 7375525 w 9448800"/>
              <a:gd name="connsiteY2" fmla="*/ 1489472 h 3418847"/>
              <a:gd name="connsiteX3" fmla="*/ 7375525 w 9448800"/>
              <a:gd name="connsiteY3" fmla="*/ 521096 h 3418847"/>
              <a:gd name="connsiteX4" fmla="*/ 0 w 9448800"/>
              <a:gd name="connsiteY4" fmla="*/ 0 h 3418847"/>
              <a:gd name="connsiteX5" fmla="*/ 9448800 w 9448800"/>
              <a:gd name="connsiteY5" fmla="*/ 0 h 3418847"/>
              <a:gd name="connsiteX6" fmla="*/ 9448800 w 9448800"/>
              <a:gd name="connsiteY6" fmla="*/ 3418847 h 3418847"/>
              <a:gd name="connsiteX7" fmla="*/ 0 w 9448800"/>
              <a:gd name="connsiteY7" fmla="*/ 3418847 h 341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48800" h="3418847">
                <a:moveTo>
                  <a:pt x="6702425" y="521096"/>
                </a:moveTo>
                <a:lnTo>
                  <a:pt x="6702425" y="1489472"/>
                </a:lnTo>
                <a:lnTo>
                  <a:pt x="7375525" y="1489472"/>
                </a:lnTo>
                <a:lnTo>
                  <a:pt x="7375525" y="521096"/>
                </a:lnTo>
                <a:close/>
                <a:moveTo>
                  <a:pt x="0" y="0"/>
                </a:moveTo>
                <a:lnTo>
                  <a:pt x="9448800" y="0"/>
                </a:lnTo>
                <a:lnTo>
                  <a:pt x="9448800" y="3418847"/>
                </a:lnTo>
                <a:lnTo>
                  <a:pt x="0" y="3418847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A7151-EA1E-40E4-9BEB-935A0C00C5BC}"/>
              </a:ext>
            </a:extLst>
          </p:cNvPr>
          <p:cNvSpPr txBox="1"/>
          <p:nvPr/>
        </p:nvSpPr>
        <p:spPr>
          <a:xfrm>
            <a:off x="5065750" y="997735"/>
            <a:ext cx="6574643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Capacitor stores energy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0F321D-2D6E-421C-AC2F-7A716EBF4858}"/>
              </a:ext>
            </a:extLst>
          </p:cNvPr>
          <p:cNvGrpSpPr/>
          <p:nvPr/>
        </p:nvGrpSpPr>
        <p:grpSpPr>
          <a:xfrm>
            <a:off x="642669" y="4535811"/>
            <a:ext cx="4719051" cy="1774150"/>
            <a:chOff x="6408128" y="3961632"/>
            <a:chExt cx="4719051" cy="177415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12DD37-2E26-4D78-AFA4-0592D13877C7}"/>
                </a:ext>
              </a:extLst>
            </p:cNvPr>
            <p:cNvSpPr/>
            <p:nvPr/>
          </p:nvSpPr>
          <p:spPr>
            <a:xfrm>
              <a:off x="6408128" y="3961632"/>
              <a:ext cx="4719051" cy="1774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DE2EE-AC39-45E2-8D71-AEC3D7C880F7}"/>
                </a:ext>
              </a:extLst>
            </p:cNvPr>
            <p:cNvSpPr txBox="1"/>
            <p:nvPr/>
          </p:nvSpPr>
          <p:spPr>
            <a:xfrm>
              <a:off x="6408128" y="3961632"/>
              <a:ext cx="1996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Design goal</a:t>
              </a:r>
              <a:endPara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B5AC73-AC83-4027-BBE8-59F6A54D2548}"/>
                </a:ext>
              </a:extLst>
            </p:cNvPr>
            <p:cNvSpPr txBox="1"/>
            <p:nvPr/>
          </p:nvSpPr>
          <p:spPr>
            <a:xfrm>
              <a:off x="6749944" y="4423297"/>
              <a:ext cx="33084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Switch modes</a:t>
              </a:r>
            </a:p>
            <a:p>
              <a:pPr marL="457200" indent="-457200">
                <a:buFontTx/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Match Impedance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Harvest energy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063BF8-79E8-41C4-B88F-36051AD9C09B}"/>
              </a:ext>
            </a:extLst>
          </p:cNvPr>
          <p:cNvSpPr txBox="1"/>
          <p:nvPr/>
        </p:nvSpPr>
        <p:spPr>
          <a:xfrm>
            <a:off x="3634531" y="4783702"/>
            <a:ext cx="656948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(a)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D71EE-EA2B-4C2A-AA08-EDE220F0375C}"/>
              </a:ext>
            </a:extLst>
          </p:cNvPr>
          <p:cNvSpPr txBox="1"/>
          <p:nvPr/>
        </p:nvSpPr>
        <p:spPr>
          <a:xfrm>
            <a:off x="4169651" y="5150820"/>
            <a:ext cx="656948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9524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Circuit Intuition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FC51B9-3865-42D3-8F45-64106C19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54" y="1364854"/>
            <a:ext cx="8779561" cy="3401789"/>
          </a:xfrm>
          <a:prstGeom prst="rect">
            <a:avLst/>
          </a:prstGeom>
        </p:spPr>
      </p:pic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EA5CB4E8-4AC8-446B-8AC7-93E052853489}"/>
              </a:ext>
            </a:extLst>
          </p:cNvPr>
          <p:cNvSpPr/>
          <p:nvPr/>
        </p:nvSpPr>
        <p:spPr>
          <a:xfrm>
            <a:off x="1270000" y="1364854"/>
            <a:ext cx="9448800" cy="3418847"/>
          </a:xfrm>
          <a:custGeom>
            <a:avLst/>
            <a:gdLst>
              <a:gd name="connsiteX0" fmla="*/ 5685937 w 9448800"/>
              <a:gd name="connsiteY0" fmla="*/ 1974812 h 3418847"/>
              <a:gd name="connsiteX1" fmla="*/ 5685937 w 9448800"/>
              <a:gd name="connsiteY1" fmla="*/ 2943188 h 3418847"/>
              <a:gd name="connsiteX2" fmla="*/ 6359037 w 9448800"/>
              <a:gd name="connsiteY2" fmla="*/ 2943188 h 3418847"/>
              <a:gd name="connsiteX3" fmla="*/ 6359037 w 9448800"/>
              <a:gd name="connsiteY3" fmla="*/ 1974812 h 3418847"/>
              <a:gd name="connsiteX4" fmla="*/ 6702425 w 9448800"/>
              <a:gd name="connsiteY4" fmla="*/ 521096 h 3418847"/>
              <a:gd name="connsiteX5" fmla="*/ 6702425 w 9448800"/>
              <a:gd name="connsiteY5" fmla="*/ 1489472 h 3418847"/>
              <a:gd name="connsiteX6" fmla="*/ 7375525 w 9448800"/>
              <a:gd name="connsiteY6" fmla="*/ 1489472 h 3418847"/>
              <a:gd name="connsiteX7" fmla="*/ 7375525 w 9448800"/>
              <a:gd name="connsiteY7" fmla="*/ 521096 h 3418847"/>
              <a:gd name="connsiteX8" fmla="*/ 0 w 9448800"/>
              <a:gd name="connsiteY8" fmla="*/ 0 h 3418847"/>
              <a:gd name="connsiteX9" fmla="*/ 9448800 w 9448800"/>
              <a:gd name="connsiteY9" fmla="*/ 0 h 3418847"/>
              <a:gd name="connsiteX10" fmla="*/ 9448800 w 9448800"/>
              <a:gd name="connsiteY10" fmla="*/ 3418847 h 3418847"/>
              <a:gd name="connsiteX11" fmla="*/ 0 w 9448800"/>
              <a:gd name="connsiteY11" fmla="*/ 3418847 h 341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448800" h="3418847">
                <a:moveTo>
                  <a:pt x="5685937" y="1974812"/>
                </a:moveTo>
                <a:lnTo>
                  <a:pt x="5685937" y="2943188"/>
                </a:lnTo>
                <a:lnTo>
                  <a:pt x="6359037" y="2943188"/>
                </a:lnTo>
                <a:lnTo>
                  <a:pt x="6359037" y="1974812"/>
                </a:lnTo>
                <a:close/>
                <a:moveTo>
                  <a:pt x="6702425" y="521096"/>
                </a:moveTo>
                <a:lnTo>
                  <a:pt x="6702425" y="1489472"/>
                </a:lnTo>
                <a:lnTo>
                  <a:pt x="7375525" y="1489472"/>
                </a:lnTo>
                <a:lnTo>
                  <a:pt x="7375525" y="521096"/>
                </a:lnTo>
                <a:close/>
                <a:moveTo>
                  <a:pt x="0" y="0"/>
                </a:moveTo>
                <a:lnTo>
                  <a:pt x="9448800" y="0"/>
                </a:lnTo>
                <a:lnTo>
                  <a:pt x="9448800" y="3418847"/>
                </a:lnTo>
                <a:lnTo>
                  <a:pt x="0" y="3418847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1A7151-EA1E-40E4-9BEB-935A0C00C5BC}"/>
              </a:ext>
            </a:extLst>
          </p:cNvPr>
          <p:cNvSpPr txBox="1"/>
          <p:nvPr/>
        </p:nvSpPr>
        <p:spPr>
          <a:xfrm>
            <a:off x="5065750" y="997735"/>
            <a:ext cx="6574643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Capacitor stores energy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953AD8-85B3-4614-9999-B633C5BD78DA}"/>
              </a:ext>
            </a:extLst>
          </p:cNvPr>
          <p:cNvGrpSpPr/>
          <p:nvPr/>
        </p:nvGrpSpPr>
        <p:grpSpPr>
          <a:xfrm>
            <a:off x="642669" y="4535811"/>
            <a:ext cx="4719051" cy="1774150"/>
            <a:chOff x="6408128" y="3961632"/>
            <a:chExt cx="4719051" cy="177415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E2C231F-90A1-44CD-8653-C0A2D5B192A7}"/>
                </a:ext>
              </a:extLst>
            </p:cNvPr>
            <p:cNvSpPr/>
            <p:nvPr/>
          </p:nvSpPr>
          <p:spPr>
            <a:xfrm>
              <a:off x="6408128" y="3961632"/>
              <a:ext cx="4719051" cy="1774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1D3F33-F787-4313-8901-D3FE2A08D68C}"/>
                </a:ext>
              </a:extLst>
            </p:cNvPr>
            <p:cNvSpPr txBox="1"/>
            <p:nvPr/>
          </p:nvSpPr>
          <p:spPr>
            <a:xfrm>
              <a:off x="6408128" y="3961632"/>
              <a:ext cx="1996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Design goal</a:t>
              </a:r>
              <a:endPara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071A52-E10E-45D8-A3E6-482CC4CEF643}"/>
                </a:ext>
              </a:extLst>
            </p:cNvPr>
            <p:cNvSpPr txBox="1"/>
            <p:nvPr/>
          </p:nvSpPr>
          <p:spPr>
            <a:xfrm>
              <a:off x="6749944" y="4423297"/>
              <a:ext cx="33084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Switch modes</a:t>
              </a:r>
            </a:p>
            <a:p>
              <a:pPr marL="457200" indent="-457200">
                <a:buFontTx/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Match Impedance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Harvest energy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15A730D-C32E-4C99-AEA1-6EBFB1E2E8FF}"/>
              </a:ext>
            </a:extLst>
          </p:cNvPr>
          <p:cNvSpPr txBox="1"/>
          <p:nvPr/>
        </p:nvSpPr>
        <p:spPr>
          <a:xfrm>
            <a:off x="3634531" y="4783702"/>
            <a:ext cx="656948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DD3C01-7981-483A-A027-6417AE54DA23}"/>
              </a:ext>
            </a:extLst>
          </p:cNvPr>
          <p:cNvSpPr txBox="1"/>
          <p:nvPr/>
        </p:nvSpPr>
        <p:spPr>
          <a:xfrm>
            <a:off x="4169651" y="5150820"/>
            <a:ext cx="656948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(b)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2B5CF8-CF34-466A-99D6-E7DEDCF3DD96}"/>
              </a:ext>
            </a:extLst>
          </p:cNvPr>
          <p:cNvSpPr txBox="1"/>
          <p:nvPr/>
        </p:nvSpPr>
        <p:spPr>
          <a:xfrm>
            <a:off x="5287297" y="4435239"/>
            <a:ext cx="6574643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Pull-down transistor regulates current flow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A1B9DA-3741-4FE9-ABB6-33B8998D088D}"/>
              </a:ext>
            </a:extLst>
          </p:cNvPr>
          <p:cNvGrpSpPr/>
          <p:nvPr/>
        </p:nvGrpSpPr>
        <p:grpSpPr>
          <a:xfrm>
            <a:off x="7419975" y="2009140"/>
            <a:ext cx="476250" cy="600710"/>
            <a:chOff x="7419975" y="2009140"/>
            <a:chExt cx="476250" cy="600710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E63D50AC-72E9-4A5F-816F-7AF14D88CC22}"/>
                </a:ext>
              </a:extLst>
            </p:cNvPr>
            <p:cNvCxnSpPr>
              <a:cxnSpLocks/>
            </p:cNvCxnSpPr>
            <p:nvPr/>
          </p:nvCxnSpPr>
          <p:spPr>
            <a:xfrm>
              <a:off x="7419975" y="2009140"/>
              <a:ext cx="47625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99B5541C-A584-43FC-A269-185F52FDCADD}"/>
                </a:ext>
              </a:extLst>
            </p:cNvPr>
            <p:cNvCxnSpPr>
              <a:cxnSpLocks/>
            </p:cNvCxnSpPr>
            <p:nvPr/>
          </p:nvCxnSpPr>
          <p:spPr>
            <a:xfrm>
              <a:off x="7419975" y="2009140"/>
              <a:ext cx="0" cy="60071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1A563A2-E757-4305-902A-D3F2BB295377}"/>
              </a:ext>
            </a:extLst>
          </p:cNvPr>
          <p:cNvSpPr txBox="1"/>
          <p:nvPr/>
        </p:nvSpPr>
        <p:spPr>
          <a:xfrm>
            <a:off x="3547445" y="5564140"/>
            <a:ext cx="1431219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(d) </a:t>
            </a:r>
            <a:r>
              <a:rPr lang="en-US" altLang="ko-KR" sz="2800" dirty="0">
                <a:solidFill>
                  <a:schemeClr val="accen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(e)  </a:t>
            </a:r>
          </a:p>
        </p:txBody>
      </p:sp>
    </p:spTree>
    <p:extLst>
      <p:ext uri="{BB962C8B-B14F-4D97-AF65-F5344CB8AC3E}">
        <p14:creationId xmlns:p14="http://schemas.microsoft.com/office/powerpoint/2010/main" val="146063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Circuit Intuition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FC51B9-3865-42D3-8F45-64106C190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54" y="1364854"/>
            <a:ext cx="8779561" cy="340178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39F6B1F-1FC7-4EEA-8509-3AEB684700D9}"/>
              </a:ext>
            </a:extLst>
          </p:cNvPr>
          <p:cNvGrpSpPr/>
          <p:nvPr/>
        </p:nvGrpSpPr>
        <p:grpSpPr>
          <a:xfrm>
            <a:off x="642669" y="4535811"/>
            <a:ext cx="4719051" cy="1774150"/>
            <a:chOff x="6408128" y="3961632"/>
            <a:chExt cx="4719051" cy="177415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5E43BCD-E1B8-4786-A338-762DB98795AA}"/>
                </a:ext>
              </a:extLst>
            </p:cNvPr>
            <p:cNvSpPr/>
            <p:nvPr/>
          </p:nvSpPr>
          <p:spPr>
            <a:xfrm>
              <a:off x="6408128" y="3961632"/>
              <a:ext cx="4719051" cy="1774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1A8BE6-61A1-469E-ADA9-8A1E908775F2}"/>
                </a:ext>
              </a:extLst>
            </p:cNvPr>
            <p:cNvSpPr txBox="1"/>
            <p:nvPr/>
          </p:nvSpPr>
          <p:spPr>
            <a:xfrm>
              <a:off x="6408128" y="3961632"/>
              <a:ext cx="1996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Design goal</a:t>
              </a:r>
              <a:endPara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F7A18F-568A-4B3D-98B0-D15A3408D961}"/>
                </a:ext>
              </a:extLst>
            </p:cNvPr>
            <p:cNvSpPr txBox="1"/>
            <p:nvPr/>
          </p:nvSpPr>
          <p:spPr>
            <a:xfrm>
              <a:off x="6749944" y="4423297"/>
              <a:ext cx="33084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Switch modes</a:t>
              </a:r>
            </a:p>
            <a:p>
              <a:pPr marL="457200" indent="-457200">
                <a:buFontTx/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Match Impedance</a:t>
              </a:r>
            </a:p>
            <a:p>
              <a:pPr marL="457200" indent="-457200">
                <a:buAutoNum type="arabicPeriod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Harvest energy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50C2645-B644-41BC-B203-2F134B887391}"/>
              </a:ext>
            </a:extLst>
          </p:cNvPr>
          <p:cNvSpPr txBox="1"/>
          <p:nvPr/>
        </p:nvSpPr>
        <p:spPr>
          <a:xfrm>
            <a:off x="3634531" y="4783702"/>
            <a:ext cx="656948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(a)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97A181-A4AA-44AD-8787-E884C2D46457}"/>
              </a:ext>
            </a:extLst>
          </p:cNvPr>
          <p:cNvSpPr txBox="1"/>
          <p:nvPr/>
        </p:nvSpPr>
        <p:spPr>
          <a:xfrm>
            <a:off x="4169651" y="5150820"/>
            <a:ext cx="656948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accent6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60B2DB-056E-4723-8549-ADF0845E0EF4}"/>
              </a:ext>
            </a:extLst>
          </p:cNvPr>
          <p:cNvSpPr txBox="1"/>
          <p:nvPr/>
        </p:nvSpPr>
        <p:spPr>
          <a:xfrm>
            <a:off x="3547445" y="5564140"/>
            <a:ext cx="1431219" cy="679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(d) </a:t>
            </a:r>
            <a:r>
              <a:rPr lang="en-US" altLang="ko-KR" sz="2800" dirty="0">
                <a:solidFill>
                  <a:schemeClr val="accent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(e)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17D4C-DB62-43DD-9F17-82C05F7A50C7}"/>
              </a:ext>
            </a:extLst>
          </p:cNvPr>
          <p:cNvSpPr txBox="1"/>
          <p:nvPr/>
        </p:nvSpPr>
        <p:spPr>
          <a:xfrm>
            <a:off x="5703536" y="4759787"/>
            <a:ext cx="5870897" cy="132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LS work as level shifter / Schmitt trigger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MCU is microcontroller unit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94CD18-56CB-4114-89C6-8BD45238BBDF}"/>
              </a:ext>
            </a:extLst>
          </p:cNvPr>
          <p:cNvSpPr txBox="1"/>
          <p:nvPr/>
        </p:nvSpPr>
        <p:spPr>
          <a:xfrm>
            <a:off x="7643898" y="4419587"/>
            <a:ext cx="5870897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Scale voltage level / Analog to Digital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9469D7-5D54-4BB0-BF3A-A6DE9F0A43C3}"/>
              </a:ext>
            </a:extLst>
          </p:cNvPr>
          <p:cNvSpPr txBox="1"/>
          <p:nvPr/>
        </p:nvSpPr>
        <p:spPr>
          <a:xfrm>
            <a:off x="8610600" y="5876072"/>
            <a:ext cx="1666875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a.k.a. processor</a:t>
            </a:r>
          </a:p>
        </p:txBody>
      </p:sp>
    </p:spTree>
    <p:extLst>
      <p:ext uri="{BB962C8B-B14F-4D97-AF65-F5344CB8AC3E}">
        <p14:creationId xmlns:p14="http://schemas.microsoft.com/office/powerpoint/2010/main" val="364971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Remember this?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3993B-74FF-41C4-94E3-41D152EF669B}"/>
              </a:ext>
            </a:extLst>
          </p:cNvPr>
          <p:cNvSpPr txBox="1"/>
          <p:nvPr/>
        </p:nvSpPr>
        <p:spPr>
          <a:xfrm>
            <a:off x="1320006" y="1666975"/>
            <a:ext cx="95519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 will directly quote authors’ words in following manner: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 will state my thoughts in following manner: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If I struggle, please help me out :)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30397-DF51-4DF9-B9D7-DA0D9447DED4}"/>
              </a:ext>
            </a:extLst>
          </p:cNvPr>
          <p:cNvSpPr txBox="1"/>
          <p:nvPr/>
        </p:nvSpPr>
        <p:spPr>
          <a:xfrm>
            <a:off x="2154486" y="2172681"/>
            <a:ext cx="9027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“We present Piezo-Acoustic Backscatter (PAB),</a:t>
            </a:r>
          </a:p>
          <a:p>
            <a:r>
              <a:rPr lang="en-US" altLang="ko-KR" sz="20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	a system that enables underwater networking at near-zero power.”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BA344-49CD-4E4F-9171-5EABCE1296D1}"/>
              </a:ext>
            </a:extLst>
          </p:cNvPr>
          <p:cNvSpPr txBox="1"/>
          <p:nvPr/>
        </p:nvSpPr>
        <p:spPr>
          <a:xfrm>
            <a:off x="2154486" y="3672574"/>
            <a:ext cx="9027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6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Piezo? THE piezo we used on PA2? I thought it was a simple buzzer..</a:t>
            </a:r>
            <a:endParaRPr lang="ko-KR" altLang="en-US" sz="2000" dirty="0">
              <a:solidFill>
                <a:schemeClr val="accent6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A789CE-8ADD-4E9E-9CC9-B023F275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BE876-CDD0-48BC-908F-496000AA0495}"/>
              </a:ext>
            </a:extLst>
          </p:cNvPr>
          <p:cNvSpPr txBox="1"/>
          <p:nvPr/>
        </p:nvSpPr>
        <p:spPr>
          <a:xfrm>
            <a:off x="2154486" y="3672574"/>
            <a:ext cx="9027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Piezo? THE piezo we used on PA2? I thought it was a simple buzzer..</a:t>
            </a:r>
            <a:endParaRPr lang="ko-KR" altLang="en-US" sz="2000" dirty="0">
              <a:solidFill>
                <a:srgbClr val="7030A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29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Evaluation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DBD073-AC4B-4994-93C0-F4616523D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87" y="1123061"/>
            <a:ext cx="5305425" cy="522922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4936CB-20C0-48E0-8E42-C3968BB797D3}"/>
              </a:ext>
            </a:extLst>
          </p:cNvPr>
          <p:cNvGrpSpPr/>
          <p:nvPr/>
        </p:nvGrpSpPr>
        <p:grpSpPr>
          <a:xfrm>
            <a:off x="4078514" y="2375679"/>
            <a:ext cx="4499432" cy="430496"/>
            <a:chOff x="4078514" y="2375679"/>
            <a:chExt cx="4499432" cy="4304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A85904-A795-4FB2-998E-CB27D4D17AD3}"/>
                </a:ext>
              </a:extLst>
            </p:cNvPr>
            <p:cNvSpPr txBox="1"/>
            <p:nvPr/>
          </p:nvSpPr>
          <p:spPr>
            <a:xfrm>
              <a:off x="4078514" y="2375679"/>
              <a:ext cx="2249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Transmitter</a:t>
              </a:r>
              <a:endParaRPr lang="ko-KR" altLang="en-US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0E72DE6-D154-4A02-93C5-C26EB3A3562E}"/>
                </a:ext>
              </a:extLst>
            </p:cNvPr>
            <p:cNvSpPr txBox="1"/>
            <p:nvPr/>
          </p:nvSpPr>
          <p:spPr>
            <a:xfrm>
              <a:off x="6328230" y="2406065"/>
              <a:ext cx="22497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Receiver</a:t>
              </a:r>
              <a:endParaRPr lang="ko-KR" altLang="en-US" sz="20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37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Evaluation 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F8F9FD-C34D-4120-807A-15415663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6" y="1679008"/>
            <a:ext cx="5626838" cy="34999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645CD0-CEDD-41ED-8E66-2419E2CA5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35" y="1548379"/>
            <a:ext cx="5691253" cy="37612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8E6C2A-7C94-4970-A097-19152A8DD29B}"/>
              </a:ext>
            </a:extLst>
          </p:cNvPr>
          <p:cNvSpPr txBox="1"/>
          <p:nvPr/>
        </p:nvSpPr>
        <p:spPr>
          <a:xfrm>
            <a:off x="413776" y="767238"/>
            <a:ext cx="5176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Communication Performance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7C67BB-6AA7-47B4-AA2B-2B3CF8A1BEDF}"/>
              </a:ext>
            </a:extLst>
          </p:cNvPr>
          <p:cNvSpPr txBox="1"/>
          <p:nvPr/>
        </p:nvSpPr>
        <p:spPr>
          <a:xfrm>
            <a:off x="557212" y="5412373"/>
            <a:ext cx="5056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Bit Error Rate (BER) drops to 10</a:t>
            </a:r>
            <a:r>
              <a:rPr lang="en-US" altLang="ko-KR" sz="2400" baseline="30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-5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 at SNRs higher than 11dB</a:t>
            </a: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6350FD-404E-4FFF-B727-8F60B748EC2F}"/>
              </a:ext>
            </a:extLst>
          </p:cNvPr>
          <p:cNvSpPr txBox="1"/>
          <p:nvPr/>
        </p:nvSpPr>
        <p:spPr>
          <a:xfrm>
            <a:off x="6392324" y="5397716"/>
            <a:ext cx="4793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Throughput over 3kbps results high BER</a:t>
            </a: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515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Evaluation 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E6C2A-7C94-4970-A097-19152A8DD29B}"/>
              </a:ext>
            </a:extLst>
          </p:cNvPr>
          <p:cNvSpPr txBox="1"/>
          <p:nvPr/>
        </p:nvSpPr>
        <p:spPr>
          <a:xfrm>
            <a:off x="413776" y="767238"/>
            <a:ext cx="5176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Performance vs Distance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E8C958-DD94-4199-923A-D60BF4C4B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43" y="1846728"/>
            <a:ext cx="5738857" cy="37954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246BCA-DE3D-4AAF-98C9-D992B97A7DD8}"/>
              </a:ext>
            </a:extLst>
          </p:cNvPr>
          <p:cNvSpPr txBox="1"/>
          <p:nvPr/>
        </p:nvSpPr>
        <p:spPr>
          <a:xfrm>
            <a:off x="6441350" y="4503599"/>
            <a:ext cx="491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Pool B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 1.2m x 10m	 (depth 1m)</a:t>
            </a: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3305F-E8C1-495F-94B2-6B7156B9AE95}"/>
              </a:ext>
            </a:extLst>
          </p:cNvPr>
          <p:cNvSpPr txBox="1"/>
          <p:nvPr/>
        </p:nvSpPr>
        <p:spPr>
          <a:xfrm>
            <a:off x="6441350" y="3226798"/>
            <a:ext cx="491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Pool A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 3m x 4m	 (depth 1.3m)</a:t>
            </a: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EE895E-67C3-4557-917D-D57655E1EC0A}"/>
              </a:ext>
            </a:extLst>
          </p:cNvPr>
          <p:cNvSpPr/>
          <p:nvPr/>
        </p:nvSpPr>
        <p:spPr>
          <a:xfrm>
            <a:off x="599048" y="5808049"/>
            <a:ext cx="10993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“Pool B is elongated and acts as a corridor, focusing the projector’s signal directionally.”</a:t>
            </a:r>
            <a:endParaRPr lang="ko-KR" altLang="en-US" sz="2000" i="1" dirty="0">
              <a:solidFill>
                <a:schemeClr val="accent1"/>
              </a:solidFill>
              <a:latin typeface="Bahnschrift Light" panose="020B0502040204020203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1C64075-FA38-415F-A3EB-A05E5DA6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752" y="1996581"/>
            <a:ext cx="4604648" cy="24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5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Evaluation 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E6C2A-7C94-4970-A097-19152A8DD29B}"/>
              </a:ext>
            </a:extLst>
          </p:cNvPr>
          <p:cNvSpPr txBox="1"/>
          <p:nvPr/>
        </p:nvSpPr>
        <p:spPr>
          <a:xfrm>
            <a:off x="413775" y="767238"/>
            <a:ext cx="5773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Concurrent Backscatter Transmissions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F7B65E-1A3F-4DF4-AFB5-44503E993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655" y="1835411"/>
            <a:ext cx="5470690" cy="31522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0A7167-1389-4678-89E1-7AD2E824ADC8}"/>
              </a:ext>
            </a:extLst>
          </p:cNvPr>
          <p:cNvSpPr/>
          <p:nvPr/>
        </p:nvSpPr>
        <p:spPr>
          <a:xfrm>
            <a:off x="5562600" y="146607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SINR: Signal-to-Interference-and-Noise Ratio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4577E3-C0D7-488C-95A7-425B6934F693}"/>
              </a:ext>
            </a:extLst>
          </p:cNvPr>
          <p:cNvSpPr/>
          <p:nvPr/>
        </p:nvSpPr>
        <p:spPr>
          <a:xfrm>
            <a:off x="2069294" y="5156021"/>
            <a:ext cx="80534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Concurrent backscatter transmissions interfere</a:t>
            </a:r>
            <a:b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even though they’re in different frequency channel.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SINR can be boosted by zero-forcing via projection.</a:t>
            </a:r>
          </a:p>
        </p:txBody>
      </p:sp>
    </p:spTree>
    <p:extLst>
      <p:ext uri="{BB962C8B-B14F-4D97-AF65-F5344CB8AC3E}">
        <p14:creationId xmlns:p14="http://schemas.microsoft.com/office/powerpoint/2010/main" val="407073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Evaluation 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E6C2A-7C94-4970-A097-19152A8DD29B}"/>
              </a:ext>
            </a:extLst>
          </p:cNvPr>
          <p:cNvSpPr txBox="1"/>
          <p:nvPr/>
        </p:nvSpPr>
        <p:spPr>
          <a:xfrm>
            <a:off x="413775" y="767238"/>
            <a:ext cx="5773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Power consumption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F149E6-94C1-4FAC-9148-66F9CCD61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668" y="1629512"/>
            <a:ext cx="6570663" cy="41617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9A43933-8A42-4CE8-AD7D-2297ED9EFA74}"/>
                  </a:ext>
                </a:extLst>
              </p:cNvPr>
              <p:cNvSpPr/>
              <p:nvPr/>
            </p:nvSpPr>
            <p:spPr>
              <a:xfrm>
                <a:off x="2069294" y="5894685"/>
                <a:ext cx="805341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PAB only consumes 500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1" smtClean="0">
                        <a:latin typeface="Cambria Math" panose="02040503050406030204" pitchFamily="18" charset="0"/>
                        <a:ea typeface="나눔스퀘어라운드 Regular" panose="020B0600000101010101" pitchFamily="50" charset="-127"/>
                      </a:rPr>
                      <m:t>μ</m:t>
                    </m:r>
                  </m:oMath>
                </a14:m>
                <a:r>
                  <a:rPr lang="en-US" altLang="ko-KR" sz="2400" b="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W.</a:t>
                </a:r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9A43933-8A42-4CE8-AD7D-2297ED9EF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294" y="5894685"/>
                <a:ext cx="8053412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429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Evaluation 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E6C2A-7C94-4970-A097-19152A8DD29B}"/>
              </a:ext>
            </a:extLst>
          </p:cNvPr>
          <p:cNvSpPr txBox="1"/>
          <p:nvPr/>
        </p:nvSpPr>
        <p:spPr>
          <a:xfrm>
            <a:off x="413775" y="767238"/>
            <a:ext cx="5773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Power consumption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CF149E6-94C1-4FAC-9148-66F9CCD61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668" y="1629512"/>
            <a:ext cx="6570663" cy="41617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9A43933-8A42-4CE8-AD7D-2297ED9EFA74}"/>
                  </a:ext>
                </a:extLst>
              </p:cNvPr>
              <p:cNvSpPr/>
              <p:nvPr/>
            </p:nvSpPr>
            <p:spPr>
              <a:xfrm>
                <a:off x="2069294" y="5894685"/>
                <a:ext cx="805341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PAB only consumes 500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1" smtClean="0">
                        <a:latin typeface="Cambria Math" panose="02040503050406030204" pitchFamily="18" charset="0"/>
                        <a:ea typeface="나눔스퀘어라운드 Regular" panose="020B0600000101010101" pitchFamily="50" charset="-127"/>
                      </a:rPr>
                      <m:t>μ</m:t>
                    </m:r>
                  </m:oMath>
                </a14:m>
                <a:r>
                  <a:rPr lang="en-US" altLang="ko-KR" sz="2400" b="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W.</a:t>
                </a:r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9A43933-8A42-4CE8-AD7D-2297ED9EF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294" y="5894685"/>
                <a:ext cx="8053412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984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Applications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4709A0-6AC8-437F-B666-22DE413F1663}"/>
              </a:ext>
            </a:extLst>
          </p:cNvPr>
          <p:cNvSpPr/>
          <p:nvPr/>
        </p:nvSpPr>
        <p:spPr>
          <a:xfrm>
            <a:off x="2056410" y="1277203"/>
            <a:ext cx="8079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“Finally, we show how a PAB sensor can be used</a:t>
            </a:r>
            <a:br>
              <a:rPr lang="en-US" altLang="ko-KR" sz="24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24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		to measure pH, temperature, and pressure.”</a:t>
            </a:r>
            <a:endParaRPr lang="ko-KR" altLang="en-US" sz="2400" i="1" dirty="0">
              <a:solidFill>
                <a:schemeClr val="accent1"/>
              </a:solidFill>
              <a:latin typeface="Bahnschrift Light" panose="020B0502040204020203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83DBF7-0D01-4723-B5DB-66F7B1D4B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5" y="2789651"/>
            <a:ext cx="10699407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Summary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28C68A-BA36-48FB-B0B6-A0B6F53B5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89" y="1132106"/>
            <a:ext cx="4916996" cy="53592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569BE26-15A8-4147-BC50-2034F87C2F96}"/>
              </a:ext>
            </a:extLst>
          </p:cNvPr>
          <p:cNvSpPr/>
          <p:nvPr/>
        </p:nvSpPr>
        <p:spPr>
          <a:xfrm>
            <a:off x="1825830" y="1420559"/>
            <a:ext cx="2467428" cy="23222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5B2DAB-762A-4C3F-BB56-26333C44CE8E}"/>
              </a:ext>
            </a:extLst>
          </p:cNvPr>
          <p:cNvSpPr/>
          <p:nvPr/>
        </p:nvSpPr>
        <p:spPr>
          <a:xfrm>
            <a:off x="6071580" y="1652788"/>
            <a:ext cx="43787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What is PAB?</a:t>
            </a: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What is the principle of PAB?</a:t>
            </a:r>
            <a:endParaRPr lang="en-US" altLang="ko-KR" sz="2400" b="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300906-3C36-4757-8862-4194C0465822}"/>
              </a:ext>
            </a:extLst>
          </p:cNvPr>
          <p:cNvSpPr/>
          <p:nvPr/>
        </p:nvSpPr>
        <p:spPr>
          <a:xfrm>
            <a:off x="6071581" y="3173572"/>
            <a:ext cx="4044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How does PAB work?</a:t>
            </a:r>
          </a:p>
          <a:p>
            <a:r>
              <a:rPr lang="en-US" altLang="ko-KR" sz="2400" b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Can it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work concurrently?</a:t>
            </a:r>
            <a:endParaRPr lang="en-US" altLang="ko-KR" sz="2400" b="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0784D59-943A-49C5-8393-F6747694BF09}"/>
              </a:ext>
            </a:extLst>
          </p:cNvPr>
          <p:cNvSpPr/>
          <p:nvPr/>
        </p:nvSpPr>
        <p:spPr>
          <a:xfrm>
            <a:off x="6071581" y="4934855"/>
            <a:ext cx="4044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Does it work well?</a:t>
            </a: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Where can we use it?</a:t>
            </a:r>
            <a:endParaRPr lang="en-US" altLang="ko-KR" sz="2400" b="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0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Opportunities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B60D3-EB83-4E84-BED7-10571922BC8C}"/>
              </a:ext>
            </a:extLst>
          </p:cNvPr>
          <p:cNvSpPr txBox="1"/>
          <p:nvPr/>
        </p:nvSpPr>
        <p:spPr>
          <a:xfrm>
            <a:off x="793862" y="1905506"/>
            <a:ext cx="108320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Testing in more complex environment such as rivers, lakes, and oceans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Increasing number of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Increasing range and throughput</a:t>
            </a:r>
          </a:p>
        </p:txBody>
      </p:sp>
    </p:spTree>
    <p:extLst>
      <p:ext uri="{BB962C8B-B14F-4D97-AF65-F5344CB8AC3E}">
        <p14:creationId xmlns:p14="http://schemas.microsoft.com/office/powerpoint/2010/main" val="3681687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B60D3-EB83-4E84-BED7-10571922BC8C}"/>
              </a:ext>
            </a:extLst>
          </p:cNvPr>
          <p:cNvSpPr txBox="1"/>
          <p:nvPr/>
        </p:nvSpPr>
        <p:spPr>
          <a:xfrm>
            <a:off x="793862" y="1905506"/>
            <a:ext cx="108320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Testing in more complex environment such as rivers, lakes, and oceans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Increasing number of channels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Increasing range and throughput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13A90E57-95E3-4346-91F0-42AB4CF29DED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646B7-655C-4188-9F47-4C822031D13D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My concerns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B3553-666F-4426-AF07-0C9E29B2B6D9}"/>
              </a:ext>
            </a:extLst>
          </p:cNvPr>
          <p:cNvSpPr txBox="1"/>
          <p:nvPr/>
        </p:nvSpPr>
        <p:spPr>
          <a:xfrm>
            <a:off x="2099522" y="2317136"/>
            <a:ext cx="6371899" cy="97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What if signal is obstructed?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What happens if there is a dolphin(?) near by?</a:t>
            </a:r>
            <a:endParaRPr lang="ko-KR" altLang="en-US" sz="2000" dirty="0">
              <a:solidFill>
                <a:srgbClr val="7030A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B8C07-3E56-46C9-85AB-4DCD4617B937}"/>
              </a:ext>
            </a:extLst>
          </p:cNvPr>
          <p:cNvSpPr txBox="1"/>
          <p:nvPr/>
        </p:nvSpPr>
        <p:spPr>
          <a:xfrm>
            <a:off x="2099522" y="3748253"/>
            <a:ext cx="6371899" cy="97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Security issue.. 	(Easily hackable/corruptible)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Self interference?</a:t>
            </a:r>
            <a:endParaRPr lang="ko-KR" altLang="en-US" sz="2000" dirty="0">
              <a:solidFill>
                <a:srgbClr val="7030A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15F90C-7236-45B0-92EF-8530DBDF08A4}"/>
              </a:ext>
            </a:extLst>
          </p:cNvPr>
          <p:cNvSpPr txBox="1"/>
          <p:nvPr/>
        </p:nvSpPr>
        <p:spPr>
          <a:xfrm>
            <a:off x="2099522" y="5267279"/>
            <a:ext cx="6371899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“Power-up ranges up to 10m”?  I don’t think so…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B50F3-482F-49C5-AC1B-27345160F6BA}"/>
              </a:ext>
            </a:extLst>
          </p:cNvPr>
          <p:cNvSpPr txBox="1"/>
          <p:nvPr/>
        </p:nvSpPr>
        <p:spPr>
          <a:xfrm>
            <a:off x="2099522" y="5779279"/>
            <a:ext cx="6371899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Enable underwater – </a:t>
            </a:r>
            <a:r>
              <a:rPr lang="en-US" altLang="ko-KR" sz="2000" dirty="0" err="1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onground</a:t>
            </a: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communication!</a:t>
            </a:r>
          </a:p>
        </p:txBody>
      </p:sp>
    </p:spTree>
    <p:extLst>
      <p:ext uri="{BB962C8B-B14F-4D97-AF65-F5344CB8AC3E}">
        <p14:creationId xmlns:p14="http://schemas.microsoft.com/office/powerpoint/2010/main" val="19235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Objective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6E63C-26CF-4800-98EF-F1D374F94C63}"/>
              </a:ext>
            </a:extLst>
          </p:cNvPr>
          <p:cNvSpPr txBox="1"/>
          <p:nvPr/>
        </p:nvSpPr>
        <p:spPr>
          <a:xfrm>
            <a:off x="2018665" y="1576373"/>
            <a:ext cx="815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388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Underwater Backscatter Networking</a:t>
            </a:r>
            <a:endParaRPr lang="en-US" altLang="ko-KR" sz="2800" dirty="0">
              <a:solidFill>
                <a:srgbClr val="003883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AC821F-C64F-4BC3-BBE7-BD7648A6EAF2}"/>
              </a:ext>
            </a:extLst>
          </p:cNvPr>
          <p:cNvCxnSpPr>
            <a:cxnSpLocks/>
          </p:cNvCxnSpPr>
          <p:nvPr/>
        </p:nvCxnSpPr>
        <p:spPr>
          <a:xfrm>
            <a:off x="2648932" y="2092751"/>
            <a:ext cx="46379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9739E6-5EC3-42D3-9027-075D3130240A}"/>
              </a:ext>
            </a:extLst>
          </p:cNvPr>
          <p:cNvGrpSpPr/>
          <p:nvPr/>
        </p:nvGrpSpPr>
        <p:grpSpPr>
          <a:xfrm>
            <a:off x="314847" y="2534813"/>
            <a:ext cx="5579831" cy="3311612"/>
            <a:chOff x="314847" y="2534813"/>
            <a:chExt cx="5579831" cy="3311612"/>
          </a:xfrm>
        </p:grpSpPr>
        <p:pic>
          <p:nvPicPr>
            <p:cNvPr id="4098" name="Picture 2" descr="backscatter 이미지 검색결과&quot;">
              <a:extLst>
                <a:ext uri="{FF2B5EF4-FFF2-40B4-BE49-F238E27FC236}">
                  <a16:creationId xmlns:a16="http://schemas.microsoft.com/office/drawing/2014/main" id="{7C6DDFEB-5B30-4E1C-80FC-60B8FE304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9624" y="2534813"/>
              <a:ext cx="3990278" cy="2889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ACB80D-71B6-4CC0-A10C-FBF959D8FCDA}"/>
                </a:ext>
              </a:extLst>
            </p:cNvPr>
            <p:cNvSpPr txBox="1"/>
            <p:nvPr/>
          </p:nvSpPr>
          <p:spPr>
            <a:xfrm>
              <a:off x="314847" y="5507871"/>
              <a:ext cx="55798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SONAR-based </a:t>
              </a:r>
              <a:r>
                <a:rPr lang="en-US" altLang="ko-KR" sz="1600" b="1" i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imaging</a:t>
              </a: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of objects by reflection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2E7B47-2A51-4C5D-93D1-52D9F03539CB}"/>
              </a:ext>
            </a:extLst>
          </p:cNvPr>
          <p:cNvGrpSpPr/>
          <p:nvPr/>
        </p:nvGrpSpPr>
        <p:grpSpPr>
          <a:xfrm>
            <a:off x="5727032" y="2512046"/>
            <a:ext cx="5759381" cy="2162556"/>
            <a:chOff x="5727032" y="2512046"/>
            <a:chExt cx="5759381" cy="216255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6A49A28-06FE-43F0-91AC-0FAB9C952D1C}"/>
                </a:ext>
              </a:extLst>
            </p:cNvPr>
            <p:cNvSpPr/>
            <p:nvPr/>
          </p:nvSpPr>
          <p:spPr>
            <a:xfrm>
              <a:off x="5727032" y="2512046"/>
              <a:ext cx="5759381" cy="21625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5F83E2C-203D-4192-BB2A-5FC602047763}"/>
                </a:ext>
              </a:extLst>
            </p:cNvPr>
            <p:cNvSpPr txBox="1"/>
            <p:nvPr/>
          </p:nvSpPr>
          <p:spPr>
            <a:xfrm>
              <a:off x="5894678" y="3422017"/>
              <a:ext cx="5579831" cy="1164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Simply reflects radio signals in the environment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Widespread adaption for </a:t>
              </a:r>
              <a:r>
                <a:rPr lang="en-US" altLang="ko-KR" sz="16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ultra-low power networking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However, radio signals die exponentially in water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3FB73EA-5749-4543-9909-B63CC3F28FBE}"/>
                </a:ext>
              </a:extLst>
            </p:cNvPr>
            <p:cNvSpPr txBox="1"/>
            <p:nvPr/>
          </p:nvSpPr>
          <p:spPr>
            <a:xfrm>
              <a:off x="5894678" y="2512046"/>
              <a:ext cx="55917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>
                  <a:solidFill>
                    <a:schemeClr val="accent1"/>
                  </a:solidFill>
                  <a:latin typeface="Bahnschrift Light" panose="020B0502040204020203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“Backscatter is the lowest power </a:t>
              </a:r>
            </a:p>
            <a:p>
              <a:r>
                <a:rPr lang="en-US" altLang="ko-KR" sz="2000" i="1" dirty="0">
                  <a:solidFill>
                    <a:schemeClr val="accent1"/>
                  </a:solidFill>
                  <a:latin typeface="Bahnschrift Light" panose="020B0502040204020203" pitchFamily="34" charset="0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	wireless communication technology”</a:t>
              </a:r>
              <a:endParaRPr lang="ko-KR" altLang="en-US" sz="20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1FBEAD1-B021-4990-9535-F31F55A310BB}"/>
              </a:ext>
            </a:extLst>
          </p:cNvPr>
          <p:cNvSpPr txBox="1"/>
          <p:nvPr/>
        </p:nvSpPr>
        <p:spPr>
          <a:xfrm>
            <a:off x="5505254" y="4742998"/>
            <a:ext cx="6371899" cy="97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The paper is not about networking underwater backscatter,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          It’s about enabling backscatter networking underwater.</a:t>
            </a:r>
            <a:endParaRPr lang="ko-KR" altLang="en-US" sz="2000" dirty="0">
              <a:solidFill>
                <a:srgbClr val="7030A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642B5F-2DEC-48FE-973F-4B3CE1E86995}"/>
              </a:ext>
            </a:extLst>
          </p:cNvPr>
          <p:cNvSpPr txBox="1"/>
          <p:nvPr/>
        </p:nvSpPr>
        <p:spPr>
          <a:xfrm>
            <a:off x="5393703" y="1062184"/>
            <a:ext cx="1404593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Backscatter?</a:t>
            </a:r>
            <a:endParaRPr lang="ko-KR" altLang="en-US" sz="2000" dirty="0">
              <a:solidFill>
                <a:srgbClr val="7030A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4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59259E-6 L 0.18789 -2.59259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D416E9-7C24-4074-A2D4-25B3D1E2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B2B7C18B-43DE-4649-9142-441EC74A36A9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5960A-1835-4B36-89ED-E541F65BE6D1}"/>
              </a:ext>
            </a:extLst>
          </p:cNvPr>
          <p:cNvSpPr txBox="1"/>
          <p:nvPr/>
        </p:nvSpPr>
        <p:spPr>
          <a:xfrm>
            <a:off x="413776" y="366629"/>
            <a:ext cx="925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Any Ideas?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6B56DBA-D5AF-4632-BB6F-00FCF5228073}"/>
              </a:ext>
            </a:extLst>
          </p:cNvPr>
          <p:cNvGrpSpPr/>
          <p:nvPr/>
        </p:nvGrpSpPr>
        <p:grpSpPr>
          <a:xfrm>
            <a:off x="9179438" y="5581225"/>
            <a:ext cx="3012562" cy="646331"/>
            <a:chOff x="9014338" y="5492325"/>
            <a:chExt cx="3012562" cy="646331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8E3C4E4C-A771-41E8-9B27-CAE88FF6666C}"/>
                </a:ext>
              </a:extLst>
            </p:cNvPr>
            <p:cNvSpPr/>
            <p:nvPr/>
          </p:nvSpPr>
          <p:spPr>
            <a:xfrm rot="16200000">
              <a:off x="11335776" y="5851785"/>
              <a:ext cx="286871" cy="286871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6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7BD542-71E9-4333-98E2-4F32AC1C4806}"/>
                </a:ext>
              </a:extLst>
            </p:cNvPr>
            <p:cNvSpPr txBox="1"/>
            <p:nvPr/>
          </p:nvSpPr>
          <p:spPr>
            <a:xfrm>
              <a:off x="9014338" y="5492325"/>
              <a:ext cx="30125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Thank You</a:t>
              </a:r>
              <a:endParaRPr lang="ko-KR" altLang="en-US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00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Expectations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D2B29EC-C868-4982-ABB9-2CCFA0F109C1}"/>
              </a:ext>
            </a:extLst>
          </p:cNvPr>
          <p:cNvGrpSpPr/>
          <p:nvPr/>
        </p:nvGrpSpPr>
        <p:grpSpPr>
          <a:xfrm>
            <a:off x="1231259" y="3619841"/>
            <a:ext cx="4808373" cy="1659094"/>
            <a:chOff x="1231259" y="3619841"/>
            <a:chExt cx="4808373" cy="165909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24668D-CF95-4B8E-B49E-D0C9AAE4B4B8}"/>
                </a:ext>
              </a:extLst>
            </p:cNvPr>
            <p:cNvSpPr txBox="1"/>
            <p:nvPr/>
          </p:nvSpPr>
          <p:spPr>
            <a:xfrm>
              <a:off x="1231259" y="3619841"/>
              <a:ext cx="3261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Naval deployments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9184039-64E7-48C3-A4F2-4C1E34DB51F6}"/>
                </a:ext>
              </a:extLst>
            </p:cNvPr>
            <p:cNvCxnSpPr>
              <a:cxnSpLocks/>
              <a:stCxn id="27" idx="3"/>
            </p:cNvCxnSpPr>
            <p:nvPr/>
          </p:nvCxnSpPr>
          <p:spPr>
            <a:xfrm>
              <a:off x="4492307" y="3850674"/>
              <a:ext cx="1547325" cy="142826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235E245-36E4-4797-A62D-73B7E3D7C1B6}"/>
              </a:ext>
            </a:extLst>
          </p:cNvPr>
          <p:cNvGrpSpPr/>
          <p:nvPr/>
        </p:nvGrpSpPr>
        <p:grpSpPr>
          <a:xfrm>
            <a:off x="681619" y="5088094"/>
            <a:ext cx="5270625" cy="461665"/>
            <a:chOff x="681619" y="5088094"/>
            <a:chExt cx="5270625" cy="4616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0C9C48-DD19-4ACC-A5D8-6BD92480E508}"/>
                </a:ext>
              </a:extLst>
            </p:cNvPr>
            <p:cNvSpPr txBox="1"/>
            <p:nvPr/>
          </p:nvSpPr>
          <p:spPr>
            <a:xfrm>
              <a:off x="681619" y="5088094"/>
              <a:ext cx="3261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Oil spill monitoring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3649B44F-447B-4AD6-93B7-FA39E9894E02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 flipV="1">
              <a:off x="3942667" y="5088094"/>
              <a:ext cx="2009577" cy="2308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969814C-1718-4235-99DC-9EF57932E82C}"/>
              </a:ext>
            </a:extLst>
          </p:cNvPr>
          <p:cNvGrpSpPr/>
          <p:nvPr/>
        </p:nvGrpSpPr>
        <p:grpSpPr>
          <a:xfrm>
            <a:off x="5917942" y="3198167"/>
            <a:ext cx="4686683" cy="1963517"/>
            <a:chOff x="5917942" y="3198167"/>
            <a:chExt cx="4686683" cy="196351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7E0998-FA6F-4DCD-9DE6-D2F54B23003D}"/>
                </a:ext>
              </a:extLst>
            </p:cNvPr>
            <p:cNvSpPr txBox="1"/>
            <p:nvPr/>
          </p:nvSpPr>
          <p:spPr>
            <a:xfrm>
              <a:off x="7343577" y="3198167"/>
              <a:ext cx="3261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Climate change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85F8BA3-4CD9-4EAB-B067-C8C15E7AADAF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flipV="1">
              <a:off x="5917942" y="3429000"/>
              <a:ext cx="1425635" cy="173268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9429F8A-7457-4EAC-8FB6-33D1342D6241}"/>
              </a:ext>
            </a:extLst>
          </p:cNvPr>
          <p:cNvGrpSpPr/>
          <p:nvPr/>
        </p:nvGrpSpPr>
        <p:grpSpPr>
          <a:xfrm>
            <a:off x="5917942" y="4269770"/>
            <a:ext cx="5464529" cy="835475"/>
            <a:chOff x="5917942" y="4269770"/>
            <a:chExt cx="5464529" cy="8354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E55689-688F-4D2B-8133-35D1F165C932}"/>
                </a:ext>
              </a:extLst>
            </p:cNvPr>
            <p:cNvSpPr txBox="1"/>
            <p:nvPr/>
          </p:nvSpPr>
          <p:spPr>
            <a:xfrm>
              <a:off x="8121423" y="4269770"/>
              <a:ext cx="3261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Marine animals</a:t>
              </a: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B1FCECE-9F8E-4F04-90BF-770639E53F7A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5917942" y="4500603"/>
              <a:ext cx="2203481" cy="604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56054F6D-3D49-42AB-B6A9-79D2C2B7FD78}"/>
              </a:ext>
            </a:extLst>
          </p:cNvPr>
          <p:cNvGrpSpPr/>
          <p:nvPr/>
        </p:nvGrpSpPr>
        <p:grpSpPr>
          <a:xfrm>
            <a:off x="5917942" y="5141885"/>
            <a:ext cx="5263625" cy="1068954"/>
            <a:chOff x="5917942" y="5141885"/>
            <a:chExt cx="5263625" cy="10689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FE9BCA-B14B-45A2-BE74-198273CD69A1}"/>
                </a:ext>
              </a:extLst>
            </p:cNvPr>
            <p:cNvSpPr txBox="1"/>
            <p:nvPr/>
          </p:nvSpPr>
          <p:spPr>
            <a:xfrm>
              <a:off x="7920519" y="5749174"/>
              <a:ext cx="3261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Space missions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A6017B9-B123-4618-93F1-8BCCD138D182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>
              <a:off x="5917942" y="5141885"/>
              <a:ext cx="2002577" cy="8381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520D63B-66C8-4F4F-8D60-076D3542325C}"/>
              </a:ext>
            </a:extLst>
          </p:cNvPr>
          <p:cNvGrpSpPr/>
          <p:nvPr/>
        </p:nvGrpSpPr>
        <p:grpSpPr>
          <a:xfrm>
            <a:off x="4287418" y="3890665"/>
            <a:ext cx="3261048" cy="2394858"/>
            <a:chOff x="3960089" y="2318017"/>
            <a:chExt cx="3261048" cy="239485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6904D60B-0378-44D4-B06A-773C811C6217}"/>
                </a:ext>
              </a:extLst>
            </p:cNvPr>
            <p:cNvSpPr/>
            <p:nvPr/>
          </p:nvSpPr>
          <p:spPr>
            <a:xfrm>
              <a:off x="4393184" y="2318017"/>
              <a:ext cx="2394858" cy="2394858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97FB7E-EA20-4F7B-A08C-60DF94906200}"/>
                </a:ext>
              </a:extLst>
            </p:cNvPr>
            <p:cNvSpPr txBox="1"/>
            <p:nvPr/>
          </p:nvSpPr>
          <p:spPr>
            <a:xfrm>
              <a:off x="3960089" y="2927955"/>
              <a:ext cx="326104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Battery-free</a:t>
              </a:r>
            </a:p>
            <a:p>
              <a:pPr algn="ctr"/>
              <a:r>
                <a:rPr lang="en-US" altLang="ko-KR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Underwater</a:t>
              </a:r>
            </a:p>
            <a:p>
              <a:pPr algn="ctr"/>
              <a:r>
                <a:rPr lang="en-US" altLang="ko-KR" sz="2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Sensors</a:t>
              </a:r>
              <a:endPara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CA5D35D-D8CF-4D5F-837F-ADAF4C6DF754}"/>
              </a:ext>
            </a:extLst>
          </p:cNvPr>
          <p:cNvSpPr txBox="1"/>
          <p:nvPr/>
        </p:nvSpPr>
        <p:spPr>
          <a:xfrm>
            <a:off x="1310735" y="1696316"/>
            <a:ext cx="957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“Backscatter technology would eliminate the need for batteries”</a:t>
            </a:r>
            <a:endParaRPr lang="ko-KR" altLang="en-US" sz="2400" i="1" dirty="0">
              <a:solidFill>
                <a:schemeClr val="accent1"/>
              </a:solidFill>
              <a:latin typeface="Bahnschrift Light" panose="020B0502040204020203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45ED42-998F-4179-BB86-6AD45E95BD33}"/>
              </a:ext>
            </a:extLst>
          </p:cNvPr>
          <p:cNvSpPr txBox="1"/>
          <p:nvPr/>
        </p:nvSpPr>
        <p:spPr>
          <a:xfrm>
            <a:off x="4678007" y="2169975"/>
            <a:ext cx="6886831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- Smaller size, lower cost, no need for frequent replacement </a:t>
            </a:r>
          </a:p>
        </p:txBody>
      </p:sp>
    </p:spTree>
    <p:extLst>
      <p:ext uri="{BB962C8B-B14F-4D97-AF65-F5344CB8AC3E}">
        <p14:creationId xmlns:p14="http://schemas.microsoft.com/office/powerpoint/2010/main" val="365332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/>
      <p:bldP spid="4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Principle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248E6A-6795-4409-8246-DB683D551349}"/>
              </a:ext>
            </a:extLst>
          </p:cNvPr>
          <p:cNvGrpSpPr/>
          <p:nvPr/>
        </p:nvGrpSpPr>
        <p:grpSpPr>
          <a:xfrm>
            <a:off x="258453" y="1519638"/>
            <a:ext cx="4531132" cy="4495852"/>
            <a:chOff x="1081562" y="1506958"/>
            <a:chExt cx="4531132" cy="449585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554FC57-DBB8-407F-8DBB-8E025A353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424" y="2501706"/>
              <a:ext cx="3899406" cy="350110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694195-7132-48BC-9E93-D727AFFF550F}"/>
                </a:ext>
              </a:extLst>
            </p:cNvPr>
            <p:cNvSpPr txBox="1"/>
            <p:nvPr/>
          </p:nvSpPr>
          <p:spPr>
            <a:xfrm>
              <a:off x="1081562" y="1506958"/>
              <a:ext cx="4531132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Used </a:t>
              </a: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acoustic signals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instead of </a:t>
              </a: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radio signals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E90A5F-7802-4BBC-B01E-D5342FA109F2}"/>
              </a:ext>
            </a:extLst>
          </p:cNvPr>
          <p:cNvSpPr/>
          <p:nvPr/>
        </p:nvSpPr>
        <p:spPr>
          <a:xfrm>
            <a:off x="4995107" y="1694910"/>
            <a:ext cx="6248312" cy="455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Pierre and Jacque">
            <a:extLst>
              <a:ext uri="{FF2B5EF4-FFF2-40B4-BE49-F238E27FC236}">
                <a16:creationId xmlns:a16="http://schemas.microsoft.com/office/drawing/2014/main" id="{82713C83-C93A-4E4B-A723-30F63DFD5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60" y="2261140"/>
            <a:ext cx="2701808" cy="18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706C7D-1EED-4BA2-8CA6-8B49BBC29B36}"/>
              </a:ext>
            </a:extLst>
          </p:cNvPr>
          <p:cNvSpPr/>
          <p:nvPr/>
        </p:nvSpPr>
        <p:spPr>
          <a:xfrm>
            <a:off x="6358210" y="4098370"/>
            <a:ext cx="3750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i="1" dirty="0">
                <a:solidFill>
                  <a:srgbClr val="0A0A0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Jacques (left) and Pierre (right) Curie</a:t>
            </a:r>
            <a:endParaRPr lang="ko-KR" altLang="en-US" sz="1400" i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6A1F9D-E45A-4982-9EB3-F10D67D91CE3}"/>
              </a:ext>
            </a:extLst>
          </p:cNvPr>
          <p:cNvSpPr/>
          <p:nvPr/>
        </p:nvSpPr>
        <p:spPr>
          <a:xfrm>
            <a:off x="5840602" y="1252168"/>
            <a:ext cx="3982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Greek word </a:t>
            </a:r>
            <a:r>
              <a:rPr lang="en-US" altLang="ko-KR" sz="1600" b="1" i="1" dirty="0" err="1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Piezein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1600" b="0" i="1" dirty="0">
                <a:solidFill>
                  <a:schemeClr val="bg1">
                    <a:lumMod val="6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to squeeze or press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3CE46D-E9CE-4DD6-8036-F6911CA90DB6}"/>
              </a:ext>
            </a:extLst>
          </p:cNvPr>
          <p:cNvSpPr/>
          <p:nvPr/>
        </p:nvSpPr>
        <p:spPr>
          <a:xfrm>
            <a:off x="5100821" y="4455204"/>
            <a:ext cx="5966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Certain types of crystals generate an </a:t>
            </a:r>
            <a:r>
              <a:rPr lang="en-US" altLang="ko-KR" sz="2000" b="1" i="1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electric</a:t>
            </a:r>
            <a:r>
              <a:rPr lang="en-US" altLang="ko-KR" sz="2000" i="1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charge</a:t>
            </a:r>
            <a:br>
              <a:rPr lang="en-US" altLang="ko-KR" sz="2000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when they undergo a </a:t>
            </a:r>
            <a:r>
              <a:rPr lang="en-US" altLang="ko-KR" sz="2000" b="1" i="1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mechanical</a:t>
            </a:r>
            <a:r>
              <a:rPr lang="en-US" altLang="ko-KR" sz="2000" b="1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strain (deformation).</a:t>
            </a:r>
            <a:endParaRPr lang="ko-KR" altLang="en-US" sz="2000" dirty="0">
              <a:latin typeface="Times New Roman" panose="02020603050405020304" pitchFamily="18" charset="0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C40B0-5D4E-4CDD-B532-D9913B3B145E}"/>
              </a:ext>
            </a:extLst>
          </p:cNvPr>
          <p:cNvSpPr txBox="1"/>
          <p:nvPr/>
        </p:nvSpPr>
        <p:spPr>
          <a:xfrm>
            <a:off x="4995107" y="5500826"/>
            <a:ext cx="617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Mechanical		Electrical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8DBFD3C-C92E-455C-BD82-BC5486994D2F}"/>
              </a:ext>
            </a:extLst>
          </p:cNvPr>
          <p:cNvSpPr/>
          <p:nvPr/>
        </p:nvSpPr>
        <p:spPr>
          <a:xfrm>
            <a:off x="7994906" y="5533007"/>
            <a:ext cx="615694" cy="30497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7BCB771-4774-4151-9D51-A3F7582117D8}"/>
              </a:ext>
            </a:extLst>
          </p:cNvPr>
          <p:cNvSpPr/>
          <p:nvPr/>
        </p:nvSpPr>
        <p:spPr>
          <a:xfrm flipH="1">
            <a:off x="7803885" y="5533007"/>
            <a:ext cx="382042" cy="30497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3E04EA-D4CB-4CC5-A8BF-9F653C7D9D39}"/>
              </a:ext>
            </a:extLst>
          </p:cNvPr>
          <p:cNvSpPr txBox="1"/>
          <p:nvPr/>
        </p:nvSpPr>
        <p:spPr>
          <a:xfrm>
            <a:off x="5041777" y="1519638"/>
            <a:ext cx="557983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Piezo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electric Effect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(1880)</a:t>
            </a:r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270828-E60C-427F-B733-9604BB5F96E0}"/>
              </a:ext>
            </a:extLst>
          </p:cNvPr>
          <p:cNvSpPr/>
          <p:nvPr/>
        </p:nvSpPr>
        <p:spPr>
          <a:xfrm>
            <a:off x="8630261" y="1729374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압전효과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01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7" grpId="0"/>
      <p:bldP spid="28" grpId="0"/>
      <p:bldP spid="8" grpId="0"/>
      <p:bldP spid="9" grpId="0" animBg="1"/>
      <p:bldP spid="35" grpId="0" animBg="1"/>
      <p:bldP spid="2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Principle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248E6A-6795-4409-8246-DB683D551349}"/>
              </a:ext>
            </a:extLst>
          </p:cNvPr>
          <p:cNvGrpSpPr/>
          <p:nvPr/>
        </p:nvGrpSpPr>
        <p:grpSpPr>
          <a:xfrm>
            <a:off x="258453" y="1519638"/>
            <a:ext cx="4531132" cy="4495852"/>
            <a:chOff x="1081562" y="1506958"/>
            <a:chExt cx="4531132" cy="449585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554FC57-DBB8-407F-8DBB-8E025A353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424" y="2501706"/>
              <a:ext cx="3899406" cy="350110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694195-7132-48BC-9E93-D727AFFF550F}"/>
                </a:ext>
              </a:extLst>
            </p:cNvPr>
            <p:cNvSpPr txBox="1"/>
            <p:nvPr/>
          </p:nvSpPr>
          <p:spPr>
            <a:xfrm>
              <a:off x="1081562" y="1506958"/>
              <a:ext cx="4531132" cy="97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Used </a:t>
              </a: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acoustic signals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instead of </a:t>
              </a: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radio signals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E90A5F-7802-4BBC-B01E-D5342FA109F2}"/>
              </a:ext>
            </a:extLst>
          </p:cNvPr>
          <p:cNvSpPr/>
          <p:nvPr/>
        </p:nvSpPr>
        <p:spPr>
          <a:xfrm>
            <a:off x="4995107" y="1694910"/>
            <a:ext cx="6248312" cy="455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 descr="Pierre and Jacque">
            <a:extLst>
              <a:ext uri="{FF2B5EF4-FFF2-40B4-BE49-F238E27FC236}">
                <a16:creationId xmlns:a16="http://schemas.microsoft.com/office/drawing/2014/main" id="{82713C83-C93A-4E4B-A723-30F63DFD5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560" y="2261140"/>
            <a:ext cx="2701808" cy="183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706C7D-1EED-4BA2-8CA6-8B49BBC29B36}"/>
              </a:ext>
            </a:extLst>
          </p:cNvPr>
          <p:cNvSpPr/>
          <p:nvPr/>
        </p:nvSpPr>
        <p:spPr>
          <a:xfrm>
            <a:off x="6358210" y="4098370"/>
            <a:ext cx="37505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i="1" dirty="0">
                <a:solidFill>
                  <a:srgbClr val="0A0A0A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Jacques (left) and Pierre (right) Curie</a:t>
            </a:r>
            <a:endParaRPr lang="ko-KR" altLang="en-US" sz="1400" i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6A1F9D-E45A-4982-9EB3-F10D67D91CE3}"/>
              </a:ext>
            </a:extLst>
          </p:cNvPr>
          <p:cNvSpPr/>
          <p:nvPr/>
        </p:nvSpPr>
        <p:spPr>
          <a:xfrm>
            <a:off x="5840602" y="1252168"/>
            <a:ext cx="3982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Greek word </a:t>
            </a:r>
            <a:r>
              <a:rPr lang="en-US" altLang="ko-KR" sz="1600" b="1" i="1" dirty="0" err="1">
                <a:solidFill>
                  <a:srgbClr val="FF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Piezein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en-US" altLang="ko-KR" sz="1600" b="0" i="1" dirty="0">
                <a:solidFill>
                  <a:schemeClr val="bg1">
                    <a:lumMod val="6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0" i="0" dirty="0">
                <a:solidFill>
                  <a:schemeClr val="bg1">
                    <a:lumMod val="65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to squeeze or press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3CE46D-E9CE-4DD6-8036-F6911CA90DB6}"/>
              </a:ext>
            </a:extLst>
          </p:cNvPr>
          <p:cNvSpPr/>
          <p:nvPr/>
        </p:nvSpPr>
        <p:spPr>
          <a:xfrm>
            <a:off x="5100821" y="4455204"/>
            <a:ext cx="59660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Certain types of crystals generate an </a:t>
            </a:r>
            <a:r>
              <a:rPr lang="en-US" altLang="ko-KR" sz="2000" b="1" i="1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electric</a:t>
            </a:r>
            <a:r>
              <a:rPr lang="en-US" altLang="ko-KR" sz="2000" i="1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charge</a:t>
            </a:r>
            <a:br>
              <a:rPr lang="en-US" altLang="ko-KR" sz="2000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</a:br>
            <a:r>
              <a:rPr lang="en-US" altLang="ko-KR" sz="2000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when they undergo a </a:t>
            </a:r>
            <a:r>
              <a:rPr lang="en-US" altLang="ko-KR" sz="2000" b="1" i="1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mechanical</a:t>
            </a:r>
            <a:r>
              <a:rPr lang="en-US" altLang="ko-KR" sz="2000" b="1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latin typeface="Times New Roman" panose="02020603050405020304" pitchFamily="18" charset="0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strain (deformation).</a:t>
            </a:r>
            <a:endParaRPr lang="ko-KR" altLang="en-US" sz="2000" dirty="0">
              <a:latin typeface="Times New Roman" panose="02020603050405020304" pitchFamily="18" charset="0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CC40B0-5D4E-4CDD-B532-D9913B3B145E}"/>
              </a:ext>
            </a:extLst>
          </p:cNvPr>
          <p:cNvSpPr txBox="1"/>
          <p:nvPr/>
        </p:nvSpPr>
        <p:spPr>
          <a:xfrm>
            <a:off x="4995107" y="5500826"/>
            <a:ext cx="617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Mechanical		Electrical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8DBFD3C-C92E-455C-BD82-BC5486994D2F}"/>
              </a:ext>
            </a:extLst>
          </p:cNvPr>
          <p:cNvSpPr/>
          <p:nvPr/>
        </p:nvSpPr>
        <p:spPr>
          <a:xfrm>
            <a:off x="7994906" y="5533007"/>
            <a:ext cx="615694" cy="30497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7BCB771-4774-4151-9D51-A3F7582117D8}"/>
              </a:ext>
            </a:extLst>
          </p:cNvPr>
          <p:cNvSpPr/>
          <p:nvPr/>
        </p:nvSpPr>
        <p:spPr>
          <a:xfrm flipH="1">
            <a:off x="7803885" y="5533007"/>
            <a:ext cx="382042" cy="30497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3E04EA-D4CB-4CC5-A8BF-9F653C7D9D39}"/>
              </a:ext>
            </a:extLst>
          </p:cNvPr>
          <p:cNvSpPr txBox="1"/>
          <p:nvPr/>
        </p:nvSpPr>
        <p:spPr>
          <a:xfrm>
            <a:off x="5041777" y="1519638"/>
            <a:ext cx="557983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Piezo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electric Effect 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(1880)</a:t>
            </a:r>
            <a:endParaRPr lang="en-US" altLang="ko-KR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270828-E60C-427F-B733-9604BB5F96E0}"/>
              </a:ext>
            </a:extLst>
          </p:cNvPr>
          <p:cNvSpPr/>
          <p:nvPr/>
        </p:nvSpPr>
        <p:spPr>
          <a:xfrm>
            <a:off x="8630261" y="1729374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압전효과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64EB96-0A0B-479A-BECF-4C7B77D808CE}"/>
              </a:ext>
            </a:extLst>
          </p:cNvPr>
          <p:cNvGrpSpPr/>
          <p:nvPr/>
        </p:nvGrpSpPr>
        <p:grpSpPr>
          <a:xfrm>
            <a:off x="4884724" y="2112685"/>
            <a:ext cx="6469076" cy="2387276"/>
            <a:chOff x="4884724" y="2112685"/>
            <a:chExt cx="6469076" cy="238727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4CD8D8-D195-4FF8-9BD5-0A6F531CAF84}"/>
                </a:ext>
              </a:extLst>
            </p:cNvPr>
            <p:cNvSpPr/>
            <p:nvPr/>
          </p:nvSpPr>
          <p:spPr>
            <a:xfrm>
              <a:off x="5329347" y="2112685"/>
              <a:ext cx="5579831" cy="23872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61CF5BBA-059B-42C3-BEA1-AB58830813BD}"/>
                    </a:ext>
                  </a:extLst>
                </p:cNvPr>
                <p:cNvSpPr/>
                <p:nvPr/>
              </p:nvSpPr>
              <p:spPr>
                <a:xfrm>
                  <a:off x="4884724" y="2553939"/>
                  <a:ext cx="6469076" cy="17543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:r>
                    <a:rPr lang="en-US" altLang="ko-KR" sz="1400" dirty="0">
                      <a:solidFill>
                        <a:sysClr val="windowText" lastClr="00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   - Charge displacement (</a:t>
                  </a:r>
                  <a14:m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나눔스퀘어라운드 Regular" panose="020B0600000101010101" pitchFamily="50" charset="-127"/>
                        </a:rPr>
                        <m:t>𝐷</m:t>
                      </m:r>
                    </m:oMath>
                  </a14:m>
                  <a:r>
                    <a:rPr lang="en-US" altLang="ko-KR" sz="1400" dirty="0">
                      <a:solidFill>
                        <a:sysClr val="windowText" lastClr="00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) induced by mechanical stress/tensor (</a:t>
                  </a:r>
                  <a14:m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나눔스퀘어라운드 Regular" panose="020B0600000101010101" pitchFamily="50" charset="-127"/>
                        </a:rPr>
                        <m:t>𝑇</m:t>
                      </m:r>
                    </m:oMath>
                  </a14:m>
                  <a:r>
                    <a:rPr lang="en-US" altLang="ko-KR" sz="1400" dirty="0">
                      <a:solidFill>
                        <a:sysClr val="windowText" lastClr="00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)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𝑑𝑇</m:t>
                        </m:r>
                        <m:r>
                          <a:rPr lang="en-US" altLang="ko-K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ko-K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en-US" altLang="ko-KR" dirty="0">
                    <a:solidFill>
                      <a:sysClr val="windowText" lastClr="000000"/>
                    </a:solidFill>
                  </a:endParaRPr>
                </a:p>
                <a:p>
                  <a:pPr algn="r"/>
                  <a:r>
                    <a:rPr lang="en-US" altLang="ko-KR" sz="1600" dirty="0">
                      <a:solidFill>
                        <a:sysClr val="windowText" lastClr="000000"/>
                      </a:solidFill>
                    </a:rPr>
                    <a:t>  </a:t>
                  </a:r>
                  <a14:m>
                    <m:oMath xmlns:m="http://schemas.openxmlformats.org/officeDocument/2006/math">
                      <m:r>
                        <a:rPr lang="en-US" altLang="ko-KR" sz="1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ko-KR" sz="1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𝑝𝑒𝑟𝑚𝑖𝑡𝑡𝑖𝑣𝑖𝑡𝑦</m:t>
                      </m:r>
                      <m:r>
                        <a:rPr lang="en-US" altLang="ko-KR" sz="1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altLang="ko-KR" sz="1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endParaRPr lang="en-US" altLang="ko-KR" sz="1400" dirty="0">
                    <a:solidFill>
                      <a:sysClr val="windowText" lastClr="00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endParaRPr>
                </a:p>
                <a:p>
                  <a:r>
                    <a:rPr lang="en-US" altLang="ko-KR" sz="1600" dirty="0">
                      <a:solidFill>
                        <a:sysClr val="windowText" lastClr="00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   - </a:t>
                  </a:r>
                  <a:r>
                    <a:rPr lang="en-US" altLang="ko-KR" sz="1400" dirty="0">
                      <a:solidFill>
                        <a:sysClr val="windowText" lastClr="00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Total deformation/strain (S) induced by electrical field (</a:t>
                  </a:r>
                  <a14:m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나눔스퀘어라운드 Regular" panose="020B0600000101010101" pitchFamily="50" charset="-127"/>
                        </a:rPr>
                        <m:t>𝐸</m:t>
                      </m:r>
                    </m:oMath>
                  </a14:m>
                  <a:r>
                    <a:rPr lang="en-US" altLang="ko-KR" sz="1400" dirty="0">
                      <a:solidFill>
                        <a:sysClr val="windowText" lastClr="000000"/>
                      </a:solidFill>
                      <a:latin typeface="나눔스퀘어라운드 Regular" panose="020B0600000101010101" pitchFamily="50" charset="-127"/>
                      <a:ea typeface="나눔스퀘어라운드 Regular" panose="020B0600000101010101" pitchFamily="50" charset="-127"/>
                    </a:rPr>
                    <a:t>)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2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𝑑𝐸</m:t>
                        </m:r>
                        <m:r>
                          <a:rPr lang="en-US" altLang="ko-KR" sz="2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4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p>
                        </m:sSup>
                        <m:r>
                          <a:rPr lang="en-US" altLang="ko-KR" sz="2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en-US" altLang="ko-KR" sz="1200" dirty="0">
                    <a:solidFill>
                      <a:sysClr val="windowText" lastClr="000000"/>
                    </a:solidFill>
                  </a:endParaRPr>
                </a:p>
                <a:p>
                  <a:pPr algn="r"/>
                  <a:r>
                    <a:rPr lang="en-US" altLang="ko-KR" sz="1400" b="0" dirty="0">
                      <a:solidFill>
                        <a:sysClr val="windowText" lastClr="000000"/>
                      </a:solidFill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𝑐𝑜𝑚𝑝𝑙𝑖𝑎𝑛𝑐𝑒</m:t>
                      </m:r>
                      <m:r>
                        <a:rPr lang="en-US" altLang="ko-KR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  <m:r>
                        <a:rPr lang="en-US" altLang="ko-KR" sz="1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</m:oMath>
                  </a14:m>
                  <a:endParaRPr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61CF5BBA-059B-42C3-BEA1-AB5883081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724" y="2553939"/>
                  <a:ext cx="6469076" cy="1754326"/>
                </a:xfrm>
                <a:prstGeom prst="rect">
                  <a:avLst/>
                </a:prstGeom>
                <a:blipFill>
                  <a:blip r:embed="rId5"/>
                  <a:stretch>
                    <a:fillRect t="-694" b="-104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755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Backscatter via Piezo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75E28-E293-4F81-B7FD-28C14B543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61" t="5449" r="3364" b="7113"/>
          <a:stretch/>
        </p:blipFill>
        <p:spPr>
          <a:xfrm>
            <a:off x="896375" y="1853658"/>
            <a:ext cx="4211639" cy="287319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1C15A63-57C3-4E0B-8F9D-AB69A5024EB7}"/>
              </a:ext>
            </a:extLst>
          </p:cNvPr>
          <p:cNvGrpSpPr/>
          <p:nvPr/>
        </p:nvGrpSpPr>
        <p:grpSpPr>
          <a:xfrm>
            <a:off x="2100330" y="2798727"/>
            <a:ext cx="482958" cy="774569"/>
            <a:chOff x="4370581" y="2207419"/>
            <a:chExt cx="415731" cy="66675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F8003D9-D640-41FB-9108-105022526CAB}"/>
                </a:ext>
              </a:extLst>
            </p:cNvPr>
            <p:cNvSpPr/>
            <p:nvPr/>
          </p:nvSpPr>
          <p:spPr>
            <a:xfrm>
              <a:off x="4370581" y="2207419"/>
              <a:ext cx="415731" cy="666750"/>
            </a:xfrm>
            <a:prstGeom prst="rect">
              <a:avLst/>
            </a:prstGeom>
            <a:solidFill>
              <a:srgbClr val="D9E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DC0AD27-FE14-406F-9A70-4E0ED158AAFD}"/>
                </a:ext>
              </a:extLst>
            </p:cNvPr>
            <p:cNvCxnSpPr>
              <a:cxnSpLocks/>
            </p:cNvCxnSpPr>
            <p:nvPr/>
          </p:nvCxnSpPr>
          <p:spPr>
            <a:xfrm>
              <a:off x="4548188" y="2207419"/>
              <a:ext cx="0" cy="623887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D688609-3CEF-4312-86AC-ECE152678D3F}"/>
              </a:ext>
            </a:extLst>
          </p:cNvPr>
          <p:cNvSpPr txBox="1"/>
          <p:nvPr/>
        </p:nvSpPr>
        <p:spPr>
          <a:xfrm>
            <a:off x="986123" y="1276221"/>
            <a:ext cx="4032143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Switch closed</a:t>
            </a:r>
            <a:endParaRPr lang="en-US" altLang="ko-KR" sz="20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AF178E-477A-469F-B917-5D40DA17C9CD}"/>
                  </a:ext>
                </a:extLst>
              </p:cNvPr>
              <p:cNvSpPr/>
              <p:nvPr/>
            </p:nvSpPr>
            <p:spPr>
              <a:xfrm>
                <a:off x="193728" y="4977003"/>
                <a:ext cx="5695756" cy="153888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sz="1400" dirty="0">
                    <a:solidFill>
                      <a:sysClr val="windowText" lastClr="00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- Charge displacement (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나눔스퀘어라운드 Regular" panose="020B0600000101010101" pitchFamily="50" charset="-127"/>
                      </a:rPr>
                      <m:t>𝐷</m:t>
                    </m:r>
                  </m:oMath>
                </a14:m>
                <a:r>
                  <a:rPr lang="en-US" altLang="ko-KR" sz="1400" dirty="0">
                    <a:solidFill>
                      <a:sysClr val="windowText" lastClr="00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) induced by mechanical stress/tensor (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나눔스퀘어라운드 Regular" panose="020B0600000101010101" pitchFamily="50" charset="-127"/>
                      </a:rPr>
                      <m:t>𝑇</m:t>
                    </m:r>
                  </m:oMath>
                </a14:m>
                <a:r>
                  <a:rPr lang="en-US" altLang="ko-KR" sz="1400" dirty="0">
                    <a:solidFill>
                      <a:sysClr val="windowText" lastClr="00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altLang="ko-KR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ko-KR" sz="2400" i="1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altLang="ko-KR" dirty="0">
                  <a:solidFill>
                    <a:sysClr val="windowText" lastClr="000000"/>
                  </a:solidFill>
                </a:endParaRPr>
              </a:p>
              <a:p>
                <a:pPr algn="r"/>
                <a:endParaRPr lang="en-US" altLang="ko-KR" sz="1600" dirty="0">
                  <a:solidFill>
                    <a:sysClr val="windowText" lastClr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  <a:p>
                <a:r>
                  <a:rPr lang="en-US" altLang="ko-KR" sz="1600" dirty="0">
                    <a:solidFill>
                      <a:sysClr val="windowText" lastClr="00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- </a:t>
                </a:r>
                <a:r>
                  <a:rPr lang="en-US" altLang="ko-KR" sz="1400" dirty="0">
                    <a:solidFill>
                      <a:sysClr val="windowText" lastClr="00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Total deformation/strain (S) induced by electrical field (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나눔스퀘어라운드 Regular" panose="020B0600000101010101" pitchFamily="50" charset="-127"/>
                      </a:rPr>
                      <m:t>𝐸</m:t>
                    </m:r>
                  </m:oMath>
                </a14:m>
                <a:r>
                  <a:rPr lang="en-US" altLang="ko-KR" sz="1400" dirty="0">
                    <a:solidFill>
                      <a:sysClr val="windowText" lastClr="00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𝑑𝐸</m:t>
                      </m:r>
                      <m:r>
                        <a:rPr lang="en-US" altLang="ko-KR" sz="2400" i="1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altLang="ko-KR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46AF178E-477A-469F-B917-5D40DA17C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28" y="4977003"/>
                <a:ext cx="5695756" cy="1538883"/>
              </a:xfrm>
              <a:prstGeom prst="rect">
                <a:avLst/>
              </a:prstGeom>
              <a:blipFill>
                <a:blip r:embed="rId4"/>
                <a:stretch>
                  <a:fillRect l="-642" t="-395" r="-12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blackboard에 대한 이미지 검색결과">
            <a:extLst>
              <a:ext uri="{FF2B5EF4-FFF2-40B4-BE49-F238E27FC236}">
                <a16:creationId xmlns:a16="http://schemas.microsoft.com/office/drawing/2014/main" id="{9A32CC17-F9D5-4263-A551-E40D5F96D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" r="664"/>
          <a:stretch/>
        </p:blipFill>
        <p:spPr bwMode="auto">
          <a:xfrm>
            <a:off x="5889484" y="1607688"/>
            <a:ext cx="5981284" cy="310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C65CD23-0628-4806-BD83-B875D07BD64C}"/>
              </a:ext>
            </a:extLst>
          </p:cNvPr>
          <p:cNvSpPr txBox="1"/>
          <p:nvPr/>
        </p:nvSpPr>
        <p:spPr>
          <a:xfrm>
            <a:off x="6816151" y="1807462"/>
            <a:ext cx="453764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Circuit around piezo is </a:t>
            </a:r>
            <a:r>
              <a:rPr lang="en-US" altLang="ko-KR" sz="2400" b="1" dirty="0">
                <a:solidFill>
                  <a:srgbClr val="FFFF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shorted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0C083A-CEF6-45E4-B8BF-DAA0D4045FFA}"/>
              </a:ext>
            </a:extLst>
          </p:cNvPr>
          <p:cNvSpPr txBox="1"/>
          <p:nvPr/>
        </p:nvSpPr>
        <p:spPr>
          <a:xfrm>
            <a:off x="6375892" y="2895868"/>
            <a:ext cx="4537649" cy="132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dT = 0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S = </a:t>
            </a:r>
            <a:r>
              <a:rPr lang="en-US" altLang="ko-KR" sz="2800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sT</a:t>
            </a:r>
            <a:endParaRPr lang="en-US" altLang="ko-KR" sz="28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sym typeface="Wingdings" panose="05000000000000000000" pitchFamily="2" charset="2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683CB7-2A19-48C0-8CCC-3F25F9CB96F1}"/>
              </a:ext>
            </a:extLst>
          </p:cNvPr>
          <p:cNvSpPr txBox="1"/>
          <p:nvPr/>
        </p:nvSpPr>
        <p:spPr>
          <a:xfrm>
            <a:off x="9839726" y="2286727"/>
            <a:ext cx="1643743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FFF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D = 0, E = 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1F3BF7-099B-4823-AFFA-381547F31B39}"/>
              </a:ext>
            </a:extLst>
          </p:cNvPr>
          <p:cNvSpPr txBox="1"/>
          <p:nvPr/>
        </p:nvSpPr>
        <p:spPr>
          <a:xfrm>
            <a:off x="11049490" y="2172995"/>
            <a:ext cx="738290" cy="428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FF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1600" b="1" dirty="0" err="1">
                <a:solidFill>
                  <a:srgbClr val="FFFF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dE</a:t>
            </a:r>
            <a:r>
              <a:rPr lang="en-US" altLang="ko-KR" sz="1600" b="1" dirty="0">
                <a:solidFill>
                  <a:srgbClr val="FFFF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=0)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FC4A4A9-349D-4C72-9B19-E701AF8174E8}"/>
              </a:ext>
            </a:extLst>
          </p:cNvPr>
          <p:cNvSpPr/>
          <p:nvPr/>
        </p:nvSpPr>
        <p:spPr>
          <a:xfrm>
            <a:off x="6017865" y="4153242"/>
            <a:ext cx="24481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	   </a:t>
            </a:r>
            <a:r>
              <a:rPr lang="en-US" altLang="ko-KR" b="1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dS</a:t>
            </a:r>
            <a:r>
              <a:rPr lang="en-US" altLang="ko-KR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 = s dT = 0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8709B6-E1B1-4FC1-9A82-C3BF5ABFB3A0}"/>
              </a:ext>
            </a:extLst>
          </p:cNvPr>
          <p:cNvSpPr txBox="1"/>
          <p:nvPr/>
        </p:nvSpPr>
        <p:spPr>
          <a:xfrm>
            <a:off x="8040695" y="2988345"/>
            <a:ext cx="3259190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incident = reflected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07306D-A695-4557-A4B6-B845B317E328}"/>
              </a:ext>
            </a:extLst>
          </p:cNvPr>
          <p:cNvSpPr txBox="1"/>
          <p:nvPr/>
        </p:nvSpPr>
        <p:spPr>
          <a:xfrm>
            <a:off x="8040695" y="3558966"/>
            <a:ext cx="3259190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FF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sym typeface="Wingdings" panose="05000000000000000000" pitchFamily="2" charset="2"/>
              </a:rPr>
              <a:t>No deformation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1D4857-E233-44A6-896D-2E1E8D5A05E0}"/>
              </a:ext>
            </a:extLst>
          </p:cNvPr>
          <p:cNvSpPr txBox="1"/>
          <p:nvPr/>
        </p:nvSpPr>
        <p:spPr>
          <a:xfrm>
            <a:off x="5964079" y="5193805"/>
            <a:ext cx="6400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“PAB transforms the piezoelectric material</a:t>
            </a:r>
            <a:br>
              <a:rPr lang="en-US" altLang="ko-KR" sz="20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sz="20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into a reflector by </a:t>
            </a:r>
            <a:r>
              <a:rPr lang="en-US" altLang="ko-KR" sz="2000" i="1" u="sng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preventing</a:t>
            </a:r>
            <a:r>
              <a:rPr lang="en-US" altLang="ko-KR" sz="20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 it from deforming.”</a:t>
            </a:r>
            <a:endParaRPr lang="ko-KR" altLang="en-US" sz="2000" i="1" dirty="0">
              <a:solidFill>
                <a:schemeClr val="accent1"/>
              </a:solidFill>
              <a:latin typeface="Bahnschrift Light" panose="020B0502040204020203" pitchFamily="34" charset="0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ABA4F99-534A-4BFC-A661-3787331F5F71}"/>
              </a:ext>
            </a:extLst>
          </p:cNvPr>
          <p:cNvSpPr txBox="1"/>
          <p:nvPr/>
        </p:nvSpPr>
        <p:spPr>
          <a:xfrm>
            <a:off x="3826722" y="938279"/>
            <a:ext cx="6371899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= Reflective state, 1</a:t>
            </a:r>
            <a:endParaRPr lang="ko-KR" altLang="en-US" sz="2000" dirty="0">
              <a:solidFill>
                <a:srgbClr val="7030A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1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4" grpId="0"/>
      <p:bldP spid="52" grpId="0"/>
      <p:bldP spid="53" grpId="0"/>
      <p:bldP spid="55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Backscatter via Piezo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19DF62-F8BD-4B91-9C3D-5A46707E66B7}"/>
              </a:ext>
            </a:extLst>
          </p:cNvPr>
          <p:cNvGrpSpPr/>
          <p:nvPr/>
        </p:nvGrpSpPr>
        <p:grpSpPr>
          <a:xfrm>
            <a:off x="896375" y="1276221"/>
            <a:ext cx="4211639" cy="3450629"/>
            <a:chOff x="1000590" y="2263603"/>
            <a:chExt cx="3625385" cy="29703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E75E28-E293-4F81-B7FD-28C14B543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1" t="5449" r="3364" b="7113"/>
            <a:stretch/>
          </p:blipFill>
          <p:spPr>
            <a:xfrm>
              <a:off x="1000590" y="2760662"/>
              <a:ext cx="3625385" cy="24732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D688609-3CEF-4312-86AC-ECE152678D3F}"/>
                </a:ext>
              </a:extLst>
            </p:cNvPr>
            <p:cNvSpPr txBox="1"/>
            <p:nvPr/>
          </p:nvSpPr>
          <p:spPr>
            <a:xfrm>
              <a:off x="1077845" y="2263603"/>
              <a:ext cx="3470875" cy="438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Switch opened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A328B5B-8FBF-45FA-8862-494956F61747}"/>
              </a:ext>
            </a:extLst>
          </p:cNvPr>
          <p:cNvSpPr txBox="1"/>
          <p:nvPr/>
        </p:nvSpPr>
        <p:spPr>
          <a:xfrm>
            <a:off x="1033753" y="4873893"/>
            <a:ext cx="3936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PAB absorbs incident signal</a:t>
            </a:r>
          </a:p>
          <a:p>
            <a:pPr algn="ctr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(And harvest energy from it)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B797B-1FF8-4261-8ACF-EE5DC98E702F}"/>
              </a:ext>
            </a:extLst>
          </p:cNvPr>
          <p:cNvSpPr txBox="1"/>
          <p:nvPr/>
        </p:nvSpPr>
        <p:spPr>
          <a:xfrm>
            <a:off x="3826722" y="938279"/>
            <a:ext cx="6371899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= Non-reflective state, 0</a:t>
            </a:r>
            <a:endParaRPr lang="ko-KR" altLang="en-US" sz="2000" dirty="0">
              <a:solidFill>
                <a:srgbClr val="7030A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5BE25-65A0-461C-A8A3-8777F8DFB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549" y="1828258"/>
            <a:ext cx="6103103" cy="360485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B4012A1-5067-4531-A099-AC160C1D9859}"/>
              </a:ext>
            </a:extLst>
          </p:cNvPr>
          <p:cNvGrpSpPr/>
          <p:nvPr/>
        </p:nvGrpSpPr>
        <p:grpSpPr>
          <a:xfrm>
            <a:off x="9361579" y="1818683"/>
            <a:ext cx="2394966" cy="953763"/>
            <a:chOff x="9361579" y="1818683"/>
            <a:chExt cx="2394966" cy="95376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358C160-ADB1-4C53-BB8C-4BC4CC358E0E}"/>
                </a:ext>
              </a:extLst>
            </p:cNvPr>
            <p:cNvCxnSpPr/>
            <p:nvPr/>
          </p:nvCxnSpPr>
          <p:spPr>
            <a:xfrm>
              <a:off x="9859165" y="2209800"/>
              <a:ext cx="189738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90F903-7324-4E06-9599-F6A6F255FD90}"/>
                </a:ext>
              </a:extLst>
            </p:cNvPr>
            <p:cNvSpPr txBox="1"/>
            <p:nvPr/>
          </p:nvSpPr>
          <p:spPr>
            <a:xfrm>
              <a:off x="9361579" y="1818683"/>
              <a:ext cx="2394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Power for ‘1’ state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688C9B-7F39-4F3D-B980-39BE54191350}"/>
                </a:ext>
              </a:extLst>
            </p:cNvPr>
            <p:cNvSpPr txBox="1"/>
            <p:nvPr/>
          </p:nvSpPr>
          <p:spPr>
            <a:xfrm>
              <a:off x="9361579" y="2403114"/>
              <a:ext cx="2394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C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Power for ‘0’ state</a:t>
              </a:r>
              <a:endParaRPr lang="ko-KR" altLang="en-US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6D96C-B2AE-4C6E-86FD-BF33BBAF02D9}"/>
                </a:ext>
              </a:extLst>
            </p:cNvPr>
            <p:cNvCxnSpPr/>
            <p:nvPr/>
          </p:nvCxnSpPr>
          <p:spPr>
            <a:xfrm>
              <a:off x="9859165" y="2374900"/>
              <a:ext cx="189738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245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Principle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319DF62-F8BD-4B91-9C3D-5A46707E66B7}"/>
              </a:ext>
            </a:extLst>
          </p:cNvPr>
          <p:cNvGrpSpPr/>
          <p:nvPr/>
        </p:nvGrpSpPr>
        <p:grpSpPr>
          <a:xfrm>
            <a:off x="896375" y="1276221"/>
            <a:ext cx="4211639" cy="3450629"/>
            <a:chOff x="1000590" y="2263603"/>
            <a:chExt cx="3625385" cy="29703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CE75E28-E293-4F81-B7FD-28C14B543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261" t="5449" r="3364" b="7113"/>
            <a:stretch/>
          </p:blipFill>
          <p:spPr>
            <a:xfrm>
              <a:off x="1000590" y="2760662"/>
              <a:ext cx="3625385" cy="247324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D688609-3CEF-4312-86AC-ECE152678D3F}"/>
                </a:ext>
              </a:extLst>
            </p:cNvPr>
            <p:cNvSpPr txBox="1"/>
            <p:nvPr/>
          </p:nvSpPr>
          <p:spPr>
            <a:xfrm>
              <a:off x="1077845" y="2263603"/>
              <a:ext cx="3470875" cy="438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Switch opened</a:t>
              </a:r>
              <a:endPara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A328B5B-8FBF-45FA-8862-494956F61747}"/>
              </a:ext>
            </a:extLst>
          </p:cNvPr>
          <p:cNvSpPr txBox="1"/>
          <p:nvPr/>
        </p:nvSpPr>
        <p:spPr>
          <a:xfrm>
            <a:off x="1033753" y="4873893"/>
            <a:ext cx="3936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PAB absorbs incident signal</a:t>
            </a:r>
          </a:p>
          <a:p>
            <a:pPr algn="ctr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(And harvest energy from it)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B797B-1FF8-4261-8ACF-EE5DC98E702F}"/>
              </a:ext>
            </a:extLst>
          </p:cNvPr>
          <p:cNvSpPr txBox="1"/>
          <p:nvPr/>
        </p:nvSpPr>
        <p:spPr>
          <a:xfrm>
            <a:off x="3826722" y="938279"/>
            <a:ext cx="6371899" cy="5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= Non-reflective state, 0</a:t>
            </a:r>
            <a:endParaRPr lang="ko-KR" altLang="en-US" sz="2000" dirty="0">
              <a:solidFill>
                <a:srgbClr val="7030A0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F5BE25-65A0-461C-A8A3-8777F8DFB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549" y="1828258"/>
            <a:ext cx="6103103" cy="360485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B4012A1-5067-4531-A099-AC160C1D9859}"/>
              </a:ext>
            </a:extLst>
          </p:cNvPr>
          <p:cNvGrpSpPr/>
          <p:nvPr/>
        </p:nvGrpSpPr>
        <p:grpSpPr>
          <a:xfrm>
            <a:off x="9361579" y="1818683"/>
            <a:ext cx="2394966" cy="953763"/>
            <a:chOff x="9361579" y="1818683"/>
            <a:chExt cx="2394966" cy="95376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358C160-ADB1-4C53-BB8C-4BC4CC358E0E}"/>
                </a:ext>
              </a:extLst>
            </p:cNvPr>
            <p:cNvCxnSpPr/>
            <p:nvPr/>
          </p:nvCxnSpPr>
          <p:spPr>
            <a:xfrm>
              <a:off x="9859165" y="2209800"/>
              <a:ext cx="1897380" cy="0"/>
            </a:xfrm>
            <a:prstGeom prst="line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90F903-7324-4E06-9599-F6A6F255FD90}"/>
                </a:ext>
              </a:extLst>
            </p:cNvPr>
            <p:cNvSpPr txBox="1"/>
            <p:nvPr/>
          </p:nvSpPr>
          <p:spPr>
            <a:xfrm>
              <a:off x="9361579" y="1818683"/>
              <a:ext cx="2394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Power for ‘1’ state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688C9B-7F39-4F3D-B980-39BE54191350}"/>
                </a:ext>
              </a:extLst>
            </p:cNvPr>
            <p:cNvSpPr txBox="1"/>
            <p:nvPr/>
          </p:nvSpPr>
          <p:spPr>
            <a:xfrm>
              <a:off x="9361579" y="2403114"/>
              <a:ext cx="23949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C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조선일보명조" panose="02030304000000000000" pitchFamily="18" charset="-127"/>
                </a:rPr>
                <a:t>Power for ‘0’ state</a:t>
              </a:r>
              <a:endParaRPr lang="ko-KR" altLang="en-US" dirty="0">
                <a:solidFill>
                  <a:srgbClr val="C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6D96C-B2AE-4C6E-86FD-BF33BBAF02D9}"/>
                </a:ext>
              </a:extLst>
            </p:cNvPr>
            <p:cNvCxnSpPr/>
            <p:nvPr/>
          </p:nvCxnSpPr>
          <p:spPr>
            <a:xfrm>
              <a:off x="9859165" y="2374900"/>
              <a:ext cx="189738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757841-7EBD-401C-8DEB-CDCCA9F4EB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27CFCD74-292F-4521-9ED3-22D94CE9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0E20F-74AB-46BA-B725-23734B322EE4}"/>
              </a:ext>
            </a:extLst>
          </p:cNvPr>
          <p:cNvSpPr txBox="1"/>
          <p:nvPr/>
        </p:nvSpPr>
        <p:spPr>
          <a:xfrm>
            <a:off x="1679285" y="2644265"/>
            <a:ext cx="8984026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조선일보명조" panose="02030304000000000000" pitchFamily="18" charset="-127"/>
              </a:rPr>
              <a:t>How can we maximize Signal-to-Noise Ratio (SNR)?</a:t>
            </a:r>
            <a:endParaRPr lang="ko-KR" altLang="en-US" sz="2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639FE0-4D96-47DB-AD7D-891506909B03}"/>
              </a:ext>
            </a:extLst>
          </p:cNvPr>
          <p:cNvSpPr txBox="1"/>
          <p:nvPr/>
        </p:nvSpPr>
        <p:spPr>
          <a:xfrm>
            <a:off x="5600222" y="3195090"/>
            <a:ext cx="5503259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7030A0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조선일보명조" panose="02030304000000000000" pitchFamily="18" charset="-127"/>
              </a:rPr>
              <a:t>We can’t increase power of ‘1’ state...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9DDEF1-E094-42D9-B5AC-59A6E37F33F1}"/>
              </a:ext>
            </a:extLst>
          </p:cNvPr>
          <p:cNvSpPr txBox="1"/>
          <p:nvPr/>
        </p:nvSpPr>
        <p:spPr>
          <a:xfrm>
            <a:off x="1529525" y="4006698"/>
            <a:ext cx="9573956" cy="1125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“To maximize the SNR,</a:t>
            </a:r>
          </a:p>
          <a:p>
            <a:pPr>
              <a:lnSpc>
                <a:spcPct val="150000"/>
              </a:lnSpc>
            </a:pPr>
            <a:r>
              <a:rPr lang="en-US" altLang="ko-KR" sz="2400" i="1" dirty="0">
                <a:solidFill>
                  <a:schemeClr val="accent1"/>
                </a:solidFill>
                <a:latin typeface="Bahnschrift Light" panose="020B0502040204020203" pitchFamily="34" charset="0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  we need to minimize the reflected power in the absorptive state”</a:t>
            </a:r>
          </a:p>
        </p:txBody>
      </p:sp>
    </p:spTree>
    <p:extLst>
      <p:ext uri="{BB962C8B-B14F-4D97-AF65-F5344CB8AC3E}">
        <p14:creationId xmlns:p14="http://schemas.microsoft.com/office/powerpoint/2010/main" val="15267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4164</TotalTime>
  <Words>1196</Words>
  <Application>Microsoft Office PowerPoint</Application>
  <PresentationFormat>와이드스크린</PresentationFormat>
  <Paragraphs>336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나눔스퀘어라운드 Regular</vt:lpstr>
      <vt:lpstr>나눔바른펜</vt:lpstr>
      <vt:lpstr>맑은 고딕</vt:lpstr>
      <vt:lpstr>Times New Roman</vt:lpstr>
      <vt:lpstr>Bahnschrift Light</vt:lpstr>
      <vt:lpstr>나눔고딕</vt:lpstr>
      <vt:lpstr>조선일보명조</vt:lpstr>
      <vt:lpstr>Arial</vt:lpstr>
      <vt:lpstr>Wingdings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173</cp:revision>
  <dcterms:created xsi:type="dcterms:W3CDTF">2019-11-16T07:31:37Z</dcterms:created>
  <dcterms:modified xsi:type="dcterms:W3CDTF">2019-11-21T05:33:00Z</dcterms:modified>
</cp:coreProperties>
</file>